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5" r:id="rId5"/>
    <p:sldId id="312" r:id="rId6"/>
    <p:sldId id="300" r:id="rId7"/>
    <p:sldId id="301" r:id="rId8"/>
    <p:sldId id="313" r:id="rId9"/>
    <p:sldId id="310" r:id="rId10"/>
    <p:sldId id="314" r:id="rId11"/>
    <p:sldId id="305" r:id="rId12"/>
    <p:sldId id="306" r:id="rId13"/>
    <p:sldId id="307" r:id="rId14"/>
    <p:sldId id="260" r:id="rId15"/>
    <p:sldId id="308" r:id="rId16"/>
    <p:sldId id="309" r:id="rId17"/>
    <p:sldId id="298" r:id="rId18"/>
    <p:sldId id="302" r:id="rId19"/>
    <p:sldId id="303" r:id="rId20"/>
    <p:sldId id="304" r:id="rId21"/>
    <p:sldId id="316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72"/>
    <a:srgbClr val="005EB8"/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9" autoAdjust="0"/>
    <p:restoredTop sz="96053" autoAdjust="0"/>
  </p:normalViewPr>
  <p:slideViewPr>
    <p:cSldViewPr snapToGrid="0">
      <p:cViewPr varScale="1">
        <p:scale>
          <a:sx n="114" d="100"/>
          <a:sy n="114" d="100"/>
        </p:scale>
        <p:origin x="84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6ABE-C435-4E68-8380-75C783E22BE9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74185-1B5C-42C5-B9A1-9E07F7164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5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810B5-A75F-4015-923C-39FA06E13664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9C1C-8D3C-4749-83B4-9B8A4CD04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3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29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7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6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3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2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7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1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8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9C1C-8D3C-4749-83B4-9B8A4CD0479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2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415614" y="4844042"/>
            <a:ext cx="164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Pride in our care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58285" y="6452076"/>
            <a:ext cx="4198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A member of Cambridge University Health Partners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17" y="0"/>
            <a:ext cx="3593183" cy="215267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068958"/>
            <a:ext cx="9144000" cy="1789043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5705062"/>
            <a:ext cx="9144000" cy="516835"/>
          </a:xfrm>
          <a:prstGeom prst="rect">
            <a:avLst/>
          </a:prstGeom>
          <a:solidFill>
            <a:srgbClr val="330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8944" y="5637122"/>
            <a:ext cx="330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0" dirty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  <a:cs typeface="Arial" panose="020B0604020202020204" pitchFamily="34" charset="0"/>
              </a:rPr>
              <a:t>Pride in our care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19" y="2644364"/>
            <a:ext cx="1664804" cy="2219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042"/>
            <a:ext cx="4472609" cy="1960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87" y="2644364"/>
            <a:ext cx="2304249" cy="21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0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7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77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3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5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0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2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1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28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89B1-ECF0-4D2A-B54A-265E2706146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48A8-A306-4072-8328-7E257483A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ls@cpft.nhs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cations@cpft.nhs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cations@cpft.nhs.u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5dtphb47" TargetMode="External"/><Relationship Id="rId4" Type="http://schemas.openxmlformats.org/officeDocument/2006/relationships/hyperlink" Target="https://www.cpft.nhs.uk/service-user-and-carer-involve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1605481"/>
            <a:ext cx="47071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30072"/>
                </a:solidFill>
              </a:rPr>
              <a:t>Joining in the conversation</a:t>
            </a:r>
          </a:p>
          <a:p>
            <a:br>
              <a:rPr lang="en-GB" sz="2800" b="1" dirty="0">
                <a:solidFill>
                  <a:srgbClr val="330072"/>
                </a:solidFill>
              </a:rPr>
            </a:br>
            <a:r>
              <a:rPr lang="en-GB" sz="2800" b="1" dirty="0">
                <a:solidFill>
                  <a:srgbClr val="330072"/>
                </a:solidFill>
              </a:rPr>
              <a:t>@</a:t>
            </a:r>
            <a:r>
              <a:rPr lang="en-GB" sz="2800" b="1" dirty="0" err="1">
                <a:solidFill>
                  <a:srgbClr val="330072"/>
                </a:solidFill>
              </a:rPr>
              <a:t>AndreaGrosbois</a:t>
            </a:r>
            <a:br>
              <a:rPr lang="en-US" sz="2800" b="1" dirty="0">
                <a:solidFill>
                  <a:srgbClr val="330072"/>
                </a:solidFill>
              </a:rPr>
            </a:br>
            <a:r>
              <a:rPr lang="en-US" sz="2800" b="1" dirty="0">
                <a:solidFill>
                  <a:srgbClr val="330072"/>
                </a:solidFill>
              </a:rPr>
              <a:t>Head of Communications </a:t>
            </a:r>
            <a:br>
              <a:rPr lang="en-US" sz="2800" b="1" dirty="0">
                <a:solidFill>
                  <a:srgbClr val="330072"/>
                </a:solidFill>
              </a:rPr>
            </a:br>
            <a:r>
              <a:rPr lang="en-US" sz="2800" b="1" dirty="0">
                <a:solidFill>
                  <a:srgbClr val="330072"/>
                </a:solidFill>
              </a:rPr>
              <a:t>and Engagement</a:t>
            </a:r>
          </a:p>
          <a:p>
            <a:endParaRPr lang="en-GB" sz="3600" b="1" dirty="0">
              <a:solidFill>
                <a:srgbClr val="33007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r="4472"/>
          <a:stretch/>
        </p:blipFill>
        <p:spPr>
          <a:xfrm>
            <a:off x="4800441" y="1898248"/>
            <a:ext cx="4343560" cy="31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Things to consider</a:t>
            </a:r>
            <a:endParaRPr lang="en-GB" sz="3200" dirty="0">
              <a:solidFill>
                <a:srgbClr val="3300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65" y="1005442"/>
            <a:ext cx="85375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Privacy settings – who &amp; what can people see on your profile?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Where will my messages go? Who can use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Who am I following? Is it appropriate?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What conversations am I joining 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What am I liking/retweeting/responding to?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Employers often look at online reputation in pre-employment checks – over ¾ of UK employers check social media accounts as part of screening process &amp; 36% of employers rejected candidates based on their social media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Check out your professional body &amp; CPFT social media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If someone posts something abusive/offensive/breaches confidentiality on your profile you can report it/hide/delete the comment.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Talk to us </a:t>
            </a:r>
            <a:r>
              <a:rPr lang="en-GB" sz="2000" dirty="0"/>
              <a:t>if you’re ever unsure or need help!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Patients may also contact you on Twitter. Don’t enter discussions in the public domain, instead ask them to get in touch privately or signpost to </a:t>
            </a:r>
            <a:r>
              <a:rPr lang="en-GB" sz="2000" dirty="0">
                <a:hlinkClick r:id="rId3"/>
              </a:rPr>
              <a:t>pals@cpft.nhs.uk</a:t>
            </a:r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040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841" y="297817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It’s not all doom and gloom…</a:t>
            </a:r>
            <a:endParaRPr lang="en-GB" sz="3200" dirty="0">
              <a:solidFill>
                <a:srgbClr val="33007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12060" r="33175" b="29175"/>
          <a:stretch/>
        </p:blipFill>
        <p:spPr bwMode="auto">
          <a:xfrm>
            <a:off x="2414651" y="982945"/>
            <a:ext cx="4925808" cy="5254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04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 t="36055" r="32779" b="44195"/>
          <a:stretch/>
        </p:blipFill>
        <p:spPr bwMode="auto">
          <a:xfrm>
            <a:off x="342600" y="464986"/>
            <a:ext cx="6843766" cy="239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677" y="3180906"/>
            <a:ext cx="367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Over 300,000 people watched our animation via social media in a month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44086" r="34022" b="11235"/>
          <a:stretch/>
        </p:blipFill>
        <p:spPr bwMode="auto">
          <a:xfrm>
            <a:off x="4757142" y="3180906"/>
            <a:ext cx="4151261" cy="3407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7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841" y="297817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Sharing your team’s achievements</a:t>
            </a:r>
            <a:endParaRPr lang="en-GB" sz="3200" dirty="0">
              <a:solidFill>
                <a:srgbClr val="33007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262" y="1192193"/>
            <a:ext cx="85524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either:</a:t>
            </a:r>
          </a:p>
          <a:p>
            <a:pPr marL="342900" indent="-342900">
              <a:buAutoNum type="arabicParenR"/>
            </a:pPr>
            <a:r>
              <a:rPr lang="en-GB" sz="2400" dirty="0"/>
              <a:t>Be your team’s ambassador and copy in @CPFT_NHS so we can retweet/like/share to boost the post views</a:t>
            </a:r>
          </a:p>
          <a:p>
            <a:pPr marL="342900" indent="-342900">
              <a:buFontTx/>
              <a:buAutoNum type="arabicParenR"/>
            </a:pPr>
            <a:r>
              <a:rPr lang="en-GB" sz="2400" dirty="0"/>
              <a:t>You can send your content, pictures, videos, stories to us to share from CPFT channels including internal staff channels  </a:t>
            </a:r>
            <a:r>
              <a:rPr lang="en-GB" sz="2400" dirty="0">
                <a:hlinkClick r:id="rId2"/>
              </a:rPr>
              <a:t>communications@cpft.nhs.uk</a:t>
            </a:r>
            <a:r>
              <a:rPr lang="en-GB" sz="2400" dirty="0"/>
              <a:t> </a:t>
            </a:r>
          </a:p>
          <a:p>
            <a:pPr marL="342900" indent="-342900">
              <a:buAutoNum type="arabicParenR"/>
            </a:pPr>
            <a:endParaRPr lang="en-GB" sz="2400" dirty="0"/>
          </a:p>
          <a:p>
            <a:r>
              <a:rPr lang="en-GB" sz="2400" dirty="0"/>
              <a:t>If you want to set up a team account please talk to us first and we can help you:</a:t>
            </a:r>
          </a:p>
          <a:p>
            <a:pPr marL="457200" indent="-457200">
              <a:buAutoNum type="arabicParenR"/>
            </a:pPr>
            <a:r>
              <a:rPr lang="en-GB" sz="2400" dirty="0"/>
              <a:t>Come up with a plan for how it will be managed and updated</a:t>
            </a:r>
          </a:p>
          <a:p>
            <a:pPr marL="457200" indent="-457200">
              <a:buAutoNum type="arabicParenR"/>
            </a:pPr>
            <a:r>
              <a:rPr lang="en-GB" sz="2400" dirty="0"/>
              <a:t>Talk through potential pitfalls</a:t>
            </a:r>
          </a:p>
          <a:p>
            <a:pPr marL="457200" indent="-457200">
              <a:buAutoNum type="arabicParenR"/>
            </a:pPr>
            <a:r>
              <a:rPr lang="en-GB" sz="2400" dirty="0"/>
              <a:t>Discuss accessibility requirements – captions for photos, video subtitles and transcripts etc.</a:t>
            </a:r>
          </a:p>
          <a:p>
            <a:endParaRPr lang="en-GB" sz="2400" dirty="0"/>
          </a:p>
          <a:p>
            <a:r>
              <a:rPr lang="en-GB" sz="2400" dirty="0"/>
              <a:t>There is guidance and a Social Media Request Form on the intranet.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977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29" y="619220"/>
            <a:ext cx="83729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330072"/>
                </a:solidFill>
              </a:rPr>
              <a:t>Follow us and join in the conversation at:</a:t>
            </a:r>
          </a:p>
          <a:p>
            <a:pPr algn="ctr"/>
            <a:r>
              <a:rPr lang="en-GB" sz="3200" b="1" dirty="0">
                <a:solidFill>
                  <a:srgbClr val="330072"/>
                </a:solidFill>
              </a:rPr>
              <a:t>@CPFT_NHS</a:t>
            </a:r>
          </a:p>
          <a:p>
            <a:pPr algn="ctr"/>
            <a:r>
              <a:rPr lang="en-GB" sz="3200" b="1" dirty="0">
                <a:solidFill>
                  <a:srgbClr val="330072"/>
                </a:solidFill>
              </a:rPr>
              <a:t>@</a:t>
            </a:r>
            <a:r>
              <a:rPr lang="en-GB" sz="3200" b="1" dirty="0" err="1">
                <a:solidFill>
                  <a:srgbClr val="330072"/>
                </a:solidFill>
              </a:rPr>
              <a:t>CPFT_Research</a:t>
            </a:r>
            <a:endParaRPr lang="en-GB" sz="3200" b="1" dirty="0">
              <a:solidFill>
                <a:srgbClr val="330072"/>
              </a:solidFill>
            </a:endParaRPr>
          </a:p>
          <a:p>
            <a:pPr algn="ctr"/>
            <a:r>
              <a:rPr lang="en-GB" sz="3200" b="1" dirty="0">
                <a:solidFill>
                  <a:srgbClr val="330072"/>
                </a:solidFill>
              </a:rPr>
              <a:t>@head2toecharity</a:t>
            </a:r>
            <a:br>
              <a:rPr lang="en-GB" sz="3200" b="1" dirty="0">
                <a:solidFill>
                  <a:srgbClr val="330072"/>
                </a:solidFill>
              </a:rPr>
            </a:br>
            <a:r>
              <a:rPr lang="en-GB" sz="3200" b="1" dirty="0">
                <a:solidFill>
                  <a:srgbClr val="330072"/>
                </a:solidFill>
              </a:rPr>
              <a:t>@</a:t>
            </a:r>
            <a:r>
              <a:rPr lang="en-GB" sz="3200" b="1" dirty="0" err="1">
                <a:solidFill>
                  <a:srgbClr val="330072"/>
                </a:solidFill>
              </a:rPr>
              <a:t>CPFT_NHSJobs</a:t>
            </a:r>
            <a:br>
              <a:rPr lang="en-GB" sz="3200" b="1" dirty="0">
                <a:solidFill>
                  <a:srgbClr val="330072"/>
                </a:solidFill>
              </a:rPr>
            </a:br>
            <a:endParaRPr lang="en-GB" sz="3200" b="1" dirty="0">
              <a:solidFill>
                <a:srgbClr val="330072"/>
              </a:solidFill>
            </a:endParaRPr>
          </a:p>
          <a:p>
            <a:pPr algn="ctr"/>
            <a:r>
              <a:rPr lang="en-GB" sz="3200" b="1" dirty="0">
                <a:solidFill>
                  <a:srgbClr val="330072"/>
                </a:solidFill>
              </a:rPr>
              <a:t>More resources available on the intranet or contact us via </a:t>
            </a:r>
            <a:r>
              <a:rPr lang="en-GB" sz="3200" b="1" dirty="0">
                <a:solidFill>
                  <a:srgbClr val="330072"/>
                </a:solidFill>
                <a:hlinkClick r:id="rId2"/>
              </a:rPr>
              <a:t>communications@cpft.nhs.uk</a:t>
            </a:r>
            <a:endParaRPr lang="en-GB" sz="3200" b="1" dirty="0">
              <a:solidFill>
                <a:srgbClr val="330072"/>
              </a:solidFill>
            </a:endParaRPr>
          </a:p>
          <a:p>
            <a:pPr algn="ctr"/>
            <a:endParaRPr lang="en-GB" sz="3200" b="1" dirty="0">
              <a:solidFill>
                <a:srgbClr val="330072"/>
              </a:solidFill>
            </a:endParaRPr>
          </a:p>
          <a:p>
            <a:pPr algn="ctr"/>
            <a:r>
              <a:rPr lang="en-GB" sz="3200" b="1" dirty="0">
                <a:solidFill>
                  <a:srgbClr val="330072"/>
                </a:solidFill>
              </a:rPr>
              <a:t>We’re here to support you!</a:t>
            </a:r>
            <a:endParaRPr lang="en-GB" sz="3200" dirty="0">
              <a:solidFill>
                <a:srgbClr val="33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2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Twitter - Getting set up</a:t>
            </a:r>
            <a:endParaRPr lang="en-GB" sz="3200" dirty="0">
              <a:solidFill>
                <a:srgbClr val="33007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9552" y="1149102"/>
            <a:ext cx="8280920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@</a:t>
            </a:r>
            <a:r>
              <a:rPr lang="en-GB" dirty="0" err="1"/>
              <a:t>somethingsensible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Introduce who you are in the bio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Real photo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Follow @CPFT_NHS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Check your privacy settings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6" t="19271" r="25330" b="36506"/>
          <a:stretch/>
        </p:blipFill>
        <p:spPr bwMode="auto">
          <a:xfrm>
            <a:off x="4441370" y="3708590"/>
            <a:ext cx="4702629" cy="31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0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Navigating your Twitter</a:t>
            </a:r>
            <a:endParaRPr lang="en-GB" sz="3200" dirty="0">
              <a:solidFill>
                <a:srgbClr val="33007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7" t="61127" r="9591" b="34565"/>
          <a:stretch/>
        </p:blipFill>
        <p:spPr bwMode="auto">
          <a:xfrm>
            <a:off x="129541" y="1422230"/>
            <a:ext cx="1924308" cy="75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803" y="1485526"/>
            <a:ext cx="621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Subscribing to someone’s tweets so you can read and receive them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9802" y="2499673"/>
            <a:ext cx="64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Newsfeed where you can see tweets from people you follow in the order they happen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9802" y="3291023"/>
            <a:ext cx="599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Popular stuff people are tweeting about or ‘trending’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9801" y="3951342"/>
            <a:ext cx="631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people interact with your tweets/follow you/highlighting what you might be interested 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9801" y="4749544"/>
            <a:ext cx="649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Direct message that only you and the other person can see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D2BB1D-49AA-C540-972F-2EF02876D2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5" b="44631"/>
          <a:stretch/>
        </p:blipFill>
        <p:spPr>
          <a:xfrm>
            <a:off x="0" y="2283728"/>
            <a:ext cx="2479804" cy="29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Joining in on Twitter</a:t>
            </a:r>
            <a:endParaRPr lang="en-GB" sz="3200" dirty="0">
              <a:solidFill>
                <a:srgbClr val="33007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43146" y="5162309"/>
            <a:ext cx="288032" cy="4910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742014" y="5126305"/>
            <a:ext cx="72008" cy="4910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248003" y="5155095"/>
            <a:ext cx="0" cy="4910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722308" y="5162309"/>
            <a:ext cx="558168" cy="4550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1098" y="5653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Reply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3962" y="56533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Retweet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5284" y="5653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Like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6288" y="565335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Share – Direct Message/ add to bookmarks/copy link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B9ED1C-B332-624D-8541-029F05A3D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7" y="4691243"/>
            <a:ext cx="4950550" cy="393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B1C693-76EE-7A44-B292-4B791CEAF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17" y="977770"/>
            <a:ext cx="4903514" cy="36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6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How to shorten a long </a:t>
            </a:r>
            <a:r>
              <a:rPr lang="en-GB" sz="3200" b="1" dirty="0" err="1">
                <a:solidFill>
                  <a:srgbClr val="330072"/>
                </a:solidFill>
              </a:rPr>
              <a:t>url</a:t>
            </a:r>
            <a:endParaRPr lang="en-GB" sz="3200" dirty="0">
              <a:solidFill>
                <a:srgbClr val="33007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C47C3-B5AD-3B49-9B05-10AA01845234}"/>
              </a:ext>
            </a:extLst>
          </p:cNvPr>
          <p:cNvSpPr txBox="1"/>
          <p:nvPr/>
        </p:nvSpPr>
        <p:spPr>
          <a:xfrm>
            <a:off x="321565" y="894063"/>
            <a:ext cx="85524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Twitter only allows a certain number of characters in each post so adding long </a:t>
            </a:r>
            <a:r>
              <a:rPr lang="en-GB" sz="2400" dirty="0" err="1"/>
              <a:t>urls</a:t>
            </a:r>
            <a:r>
              <a:rPr lang="en-GB" sz="2400" dirty="0"/>
              <a:t> (website links) can eat into your post space!</a:t>
            </a:r>
          </a:p>
          <a:p>
            <a:endParaRPr lang="en-GB" sz="2400" dirty="0"/>
          </a:p>
          <a:p>
            <a:r>
              <a:rPr lang="en-GB" sz="2400" dirty="0"/>
              <a:t>There are a number of websites that can shorten </a:t>
            </a:r>
            <a:r>
              <a:rPr lang="en-GB" sz="2400" dirty="0" err="1"/>
              <a:t>urls</a:t>
            </a:r>
            <a:r>
              <a:rPr lang="en-GB" sz="2400" dirty="0"/>
              <a:t> for you – I tend to use </a:t>
            </a:r>
            <a:r>
              <a:rPr lang="en-GB" sz="2400" dirty="0">
                <a:hlinkClick r:id="rId3"/>
              </a:rPr>
              <a:t>www.tinyurl.com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For example if I wanted to put a post promoting a opportunities for patient and carer involvement in research at CPFT the full link would be: </a:t>
            </a:r>
            <a:endParaRPr lang="en-GB" sz="2400" dirty="0">
              <a:hlinkClick r:id="rId4"/>
            </a:endParaRPr>
          </a:p>
          <a:p>
            <a:r>
              <a:rPr lang="en-GB" sz="2400" dirty="0">
                <a:hlinkClick r:id="rId4"/>
              </a:rPr>
              <a:t>https://www.cpft.nhs.uk/service-user-and-carer-involvement</a:t>
            </a:r>
            <a:endParaRPr lang="en-GB" sz="2400" dirty="0"/>
          </a:p>
          <a:p>
            <a:r>
              <a:rPr lang="en-GB" sz="2400" dirty="0"/>
              <a:t>If I pop it into the tiny </a:t>
            </a:r>
            <a:r>
              <a:rPr lang="en-GB" sz="2400" dirty="0" err="1"/>
              <a:t>url</a:t>
            </a:r>
            <a:r>
              <a:rPr lang="en-GB" sz="2400" dirty="0"/>
              <a:t> website (free and easy to do, no sign up required) it comes out as:</a:t>
            </a:r>
          </a:p>
          <a:p>
            <a:r>
              <a:rPr lang="en-GB" sz="2400" dirty="0">
                <a:hlinkClick r:id="rId5"/>
              </a:rPr>
              <a:t>https://tinyurl.com/5dtphb47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This new link still takes you there but in a shorter way – good for posters too!</a:t>
            </a:r>
          </a:p>
        </p:txBody>
      </p:sp>
    </p:spTree>
    <p:extLst>
      <p:ext uri="{BB962C8B-B14F-4D97-AF65-F5344CB8AC3E}">
        <p14:creationId xmlns:p14="http://schemas.microsoft.com/office/powerpoint/2010/main" val="212842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9211" y="2474766"/>
            <a:ext cx="5791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30072"/>
                </a:solidFill>
              </a:rPr>
              <a:t>What do you want to get out of today’s session?</a:t>
            </a:r>
          </a:p>
        </p:txBody>
      </p:sp>
    </p:spTree>
    <p:extLst>
      <p:ext uri="{BB962C8B-B14F-4D97-AF65-F5344CB8AC3E}">
        <p14:creationId xmlns:p14="http://schemas.microsoft.com/office/powerpoint/2010/main" val="372829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2302741" y="1332221"/>
            <a:ext cx="4164957" cy="3114305"/>
          </a:xfrm>
          <a:prstGeom prst="cloudCallout">
            <a:avLst>
              <a:gd name="adj1" fmla="val -53436"/>
              <a:gd name="adj2" fmla="val 104095"/>
            </a:avLst>
          </a:prstGeom>
          <a:solidFill>
            <a:schemeClr val="bg1"/>
          </a:solidFill>
          <a:ln w="38100">
            <a:solidFill>
              <a:srgbClr val="33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49250" y="2269658"/>
            <a:ext cx="3260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30072"/>
                </a:solidFill>
              </a:rPr>
              <a:t>Social media - why bother?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0433" y="1045919"/>
            <a:ext cx="10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Join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360" y="362227"/>
            <a:ext cx="200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4862" y="791649"/>
            <a:ext cx="223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Get up-to-date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079" y="2711484"/>
            <a:ext cx="20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Become an ambassador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828" y="4514297"/>
            <a:ext cx="200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Best 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3771" y="2728415"/>
            <a:ext cx="10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Social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7214" y="4100172"/>
            <a:ext cx="302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Share team success stories/advice/ developments /events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143116" y="791649"/>
            <a:ext cx="0" cy="540572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21085" y="1276751"/>
            <a:ext cx="863278" cy="715935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55187" y="1530734"/>
            <a:ext cx="822699" cy="607674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48099" y="3126982"/>
            <a:ext cx="372318" cy="0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004694" y="3757807"/>
            <a:ext cx="530506" cy="715935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endCxn id="10" idx="2"/>
          </p:cNvCxnSpPr>
          <p:nvPr/>
        </p:nvCxnSpPr>
        <p:spPr>
          <a:xfrm flipH="1" flipV="1">
            <a:off x="6464227" y="2889374"/>
            <a:ext cx="955970" cy="106016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H="1" flipV="1">
            <a:off x="5947214" y="3542481"/>
            <a:ext cx="510598" cy="493007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216136-75BA-CD4A-B800-69B32A3B6E7E}"/>
              </a:ext>
            </a:extLst>
          </p:cNvPr>
          <p:cNvSpPr txBox="1"/>
          <p:nvPr/>
        </p:nvSpPr>
        <p:spPr>
          <a:xfrm>
            <a:off x="3399372" y="4887642"/>
            <a:ext cx="226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30072"/>
                </a:solidFill>
              </a:rPr>
              <a:t>Gather opinions to shape your service – public engagement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9B46C4-BC76-9C40-8F76-387A9EADB019}"/>
              </a:ext>
            </a:extLst>
          </p:cNvPr>
          <p:cNvCxnSpPr>
            <a:cxnSpLocks/>
            <a:stCxn id="18" idx="0"/>
            <a:endCxn id="10" idx="1"/>
          </p:cNvCxnSpPr>
          <p:nvPr/>
        </p:nvCxnSpPr>
        <p:spPr>
          <a:xfrm flipH="1" flipV="1">
            <a:off x="4385220" y="4443210"/>
            <a:ext cx="148093" cy="444432"/>
          </a:xfrm>
          <a:prstGeom prst="line">
            <a:avLst/>
          </a:prstGeom>
          <a:ln w="19050">
            <a:solidFill>
              <a:srgbClr val="33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758" y="1113592"/>
            <a:ext cx="8946242" cy="5891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4.2 billion social media users in the world – 54% of the world’s population</a:t>
            </a:r>
          </a:p>
          <a:p>
            <a:r>
              <a:rPr lang="en-GB" sz="1700" dirty="0"/>
              <a:t>On average people spend 2hours 25minutes on social media each day (aged 16-64)</a:t>
            </a:r>
          </a:p>
          <a:p>
            <a:r>
              <a:rPr lang="en-GB" sz="1700" b="1" dirty="0"/>
              <a:t>Facebook </a:t>
            </a:r>
            <a:r>
              <a:rPr lang="en-GB" sz="1700" dirty="0"/>
              <a:t>– 2.18 billion global users - still most used platform in the world! 66% of UK adult population use Facebook</a:t>
            </a:r>
          </a:p>
          <a:p>
            <a:r>
              <a:rPr lang="en-GB" sz="1700" dirty="0"/>
              <a:t>People aged 65+ are the fastest growing demographic, but 61.3% of users are under 35</a:t>
            </a:r>
          </a:p>
          <a:p>
            <a:r>
              <a:rPr lang="en-GB" sz="1700" b="1" dirty="0"/>
              <a:t>YouTube</a:t>
            </a:r>
            <a:r>
              <a:rPr lang="en-GB" sz="1700" dirty="0"/>
              <a:t> – 2nd most popular with 2billion users globally and 1 billion hours consumed daily</a:t>
            </a:r>
          </a:p>
          <a:p>
            <a:r>
              <a:rPr lang="en-GB" sz="1700" b="1" dirty="0"/>
              <a:t>Instagram </a:t>
            </a:r>
            <a:r>
              <a:rPr lang="en-GB" sz="1700" dirty="0"/>
              <a:t>– 31 million users in the UK</a:t>
            </a:r>
          </a:p>
          <a:p>
            <a:r>
              <a:rPr lang="en-GB" sz="1700" b="1" dirty="0"/>
              <a:t>LinkedIn</a:t>
            </a:r>
            <a:r>
              <a:rPr lang="en-GB" sz="1700" dirty="0"/>
              <a:t> – Ads now have potential to reach 56% of UK adult population</a:t>
            </a:r>
          </a:p>
          <a:p>
            <a:r>
              <a:rPr lang="en-GB" sz="1700" b="1" dirty="0"/>
              <a:t>Twitter</a:t>
            </a:r>
            <a:r>
              <a:rPr lang="en-GB" sz="1700" dirty="0"/>
              <a:t> – 353 million global users (16.5million UK) – 44% have never sent a tweet</a:t>
            </a:r>
          </a:p>
          <a:p>
            <a:r>
              <a:rPr lang="en-GB" sz="1700" dirty="0"/>
              <a:t>63% of all Twitter users are between 35-65 - 25% of Twitter users are journalists</a:t>
            </a:r>
          </a:p>
          <a:p>
            <a:r>
              <a:rPr lang="en-GB" sz="1700" b="1" dirty="0"/>
              <a:t>Pinterest</a:t>
            </a:r>
            <a:r>
              <a:rPr lang="en-GB" sz="1700" dirty="0"/>
              <a:t> – 200 million global users – 44% are aged 25-44</a:t>
            </a:r>
          </a:p>
          <a:p>
            <a:r>
              <a:rPr lang="en-GB" sz="1700" b="1" dirty="0" err="1"/>
              <a:t>TikTok</a:t>
            </a:r>
            <a:r>
              <a:rPr lang="en-GB" sz="1700" dirty="0"/>
              <a:t> – fairly new but already 7</a:t>
            </a:r>
            <a:r>
              <a:rPr lang="en-GB" sz="1700" baseline="30000" dirty="0"/>
              <a:t>th</a:t>
            </a:r>
            <a:r>
              <a:rPr lang="en-GB" sz="1700" dirty="0"/>
              <a:t> most active social media app in the world. 3.7million UK users (predicted to grow to 10million by end of 2021) most popular with Gen Z (13-20year olds)</a:t>
            </a:r>
          </a:p>
          <a:p>
            <a:r>
              <a:rPr lang="en-GB" sz="1700" b="1" dirty="0"/>
              <a:t>WhatsApp</a:t>
            </a:r>
            <a:r>
              <a:rPr lang="en-GB" sz="1700" dirty="0"/>
              <a:t> – most popular messenger app in UK – 3</a:t>
            </a:r>
            <a:r>
              <a:rPr lang="en-GB" sz="1700" baseline="30000" dirty="0"/>
              <a:t>rd</a:t>
            </a:r>
            <a:r>
              <a:rPr lang="en-GB" sz="1700" dirty="0"/>
              <a:t> largest networking channel in the world</a:t>
            </a:r>
          </a:p>
          <a:p>
            <a:r>
              <a:rPr lang="en-GB" sz="1700" b="1" dirty="0"/>
              <a:t>Facebook Messenger </a:t>
            </a:r>
            <a:r>
              <a:rPr lang="en-GB" sz="1700" dirty="0"/>
              <a:t>– 30million users in the UK </a:t>
            </a:r>
          </a:p>
          <a:p>
            <a:r>
              <a:rPr lang="en-GB" sz="1700" b="1" dirty="0"/>
              <a:t>Snapchat</a:t>
            </a:r>
            <a:r>
              <a:rPr lang="en-GB" sz="1700" dirty="0"/>
              <a:t> – 21 million users in the UK – 59% of users are under 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715" y="381860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The stats </a:t>
            </a:r>
            <a:endParaRPr lang="en-GB" sz="3200" dirty="0">
              <a:solidFill>
                <a:srgbClr val="33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3F06F-27F6-FE4B-94E9-6F0142884F37}"/>
              </a:ext>
            </a:extLst>
          </p:cNvPr>
          <p:cNvSpPr txBox="1"/>
          <p:nvPr/>
        </p:nvSpPr>
        <p:spPr>
          <a:xfrm>
            <a:off x="344715" y="381860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Which channels to use?</a:t>
            </a:r>
            <a:endParaRPr lang="en-GB" sz="3200" dirty="0">
              <a:solidFill>
                <a:srgbClr val="330072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BC01FF-51AF-6E43-A350-618864D5C2C3}"/>
              </a:ext>
            </a:extLst>
          </p:cNvPr>
          <p:cNvSpPr txBox="1">
            <a:spLocks/>
          </p:cNvSpPr>
          <p:nvPr/>
        </p:nvSpPr>
        <p:spPr>
          <a:xfrm>
            <a:off x="344713" y="1265182"/>
            <a:ext cx="2733088" cy="2551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330072"/>
                </a:solidFill>
              </a:rPr>
              <a:t>Facebook</a:t>
            </a:r>
            <a:r>
              <a:rPr lang="en-GB" sz="18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1800" dirty="0"/>
              <a:t>Good for sharing events/news</a:t>
            </a:r>
          </a:p>
          <a:p>
            <a:r>
              <a:rPr lang="en-GB" sz="1800" dirty="0"/>
              <a:t>Can create pages/groups </a:t>
            </a:r>
          </a:p>
          <a:p>
            <a:r>
              <a:rPr lang="en-GB" sz="1800" dirty="0"/>
              <a:t>Great if you want people to share your posts/share others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95D485-3E17-304D-82EE-3B2EBF313DDE}"/>
              </a:ext>
            </a:extLst>
          </p:cNvPr>
          <p:cNvSpPr txBox="1">
            <a:spLocks/>
          </p:cNvSpPr>
          <p:nvPr/>
        </p:nvSpPr>
        <p:spPr>
          <a:xfrm>
            <a:off x="3345607" y="1265182"/>
            <a:ext cx="2957219" cy="19209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330072"/>
                </a:solidFill>
              </a:rPr>
              <a:t>Twitter</a:t>
            </a:r>
            <a:r>
              <a:rPr lang="en-GB" sz="1800" b="1" dirty="0"/>
              <a:t> </a:t>
            </a:r>
          </a:p>
          <a:p>
            <a:r>
              <a:rPr lang="en-GB" sz="1800" dirty="0"/>
              <a:t>Good for sharing snippets of info</a:t>
            </a:r>
          </a:p>
          <a:p>
            <a:r>
              <a:rPr lang="en-GB" sz="1800" dirty="0"/>
              <a:t>Good for Gifs/photos / videos</a:t>
            </a:r>
          </a:p>
          <a:p>
            <a:r>
              <a:rPr lang="en-GB" sz="1800" dirty="0"/>
              <a:t>Retweeting</a:t>
            </a:r>
          </a:p>
          <a:p>
            <a:r>
              <a:rPr lang="en-GB" sz="1800" dirty="0"/>
              <a:t>Hashtag based – link in with trending items to boost your post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ADB7DDE-7DCE-514D-950D-FFA69A37157B}"/>
              </a:ext>
            </a:extLst>
          </p:cNvPr>
          <p:cNvSpPr txBox="1">
            <a:spLocks/>
          </p:cNvSpPr>
          <p:nvPr/>
        </p:nvSpPr>
        <p:spPr>
          <a:xfrm>
            <a:off x="344713" y="4115644"/>
            <a:ext cx="3000895" cy="280267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330072"/>
                </a:solidFill>
              </a:rPr>
              <a:t>LinkedIn </a:t>
            </a:r>
          </a:p>
          <a:p>
            <a:r>
              <a:rPr lang="en-GB" sz="3200" dirty="0"/>
              <a:t>‘Formal’ social media channel</a:t>
            </a:r>
          </a:p>
          <a:p>
            <a:r>
              <a:rPr lang="en-GB" sz="3200" dirty="0"/>
              <a:t>Good for jobs, recruiting, training</a:t>
            </a:r>
          </a:p>
          <a:p>
            <a:r>
              <a:rPr lang="en-GB" sz="3200" dirty="0"/>
              <a:t>More workforce/ company promoting platform</a:t>
            </a:r>
          </a:p>
          <a:p>
            <a:r>
              <a:rPr lang="en-GB" sz="3200" dirty="0"/>
              <a:t>Not great for sharing Gifs, videos, hashtags etc</a:t>
            </a:r>
            <a:br>
              <a:rPr lang="en-GB" dirty="0"/>
            </a:b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D2025B-7361-F74E-91D1-F4A197DFAB51}"/>
              </a:ext>
            </a:extLst>
          </p:cNvPr>
          <p:cNvSpPr txBox="1">
            <a:spLocks/>
          </p:cNvSpPr>
          <p:nvPr/>
        </p:nvSpPr>
        <p:spPr>
          <a:xfrm>
            <a:off x="6570634" y="2170729"/>
            <a:ext cx="2408353" cy="23758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330072"/>
                </a:solidFill>
              </a:rPr>
              <a:t>Instagram</a:t>
            </a:r>
            <a:r>
              <a:rPr lang="en-GB" sz="1800" dirty="0">
                <a:solidFill>
                  <a:srgbClr val="330072"/>
                </a:solidFill>
              </a:rPr>
              <a:t> </a:t>
            </a:r>
          </a:p>
          <a:p>
            <a:r>
              <a:rPr lang="en-GB" sz="1800" dirty="0"/>
              <a:t>Photo/video based sharing</a:t>
            </a:r>
          </a:p>
          <a:p>
            <a:r>
              <a:rPr lang="en-GB" sz="1800" dirty="0"/>
              <a:t>Engagement and success of post is down to how compelling the content is – need to share images regularly</a:t>
            </a:r>
          </a:p>
          <a:p>
            <a:r>
              <a:rPr lang="en-GB" sz="1800" dirty="0"/>
              <a:t>Hashtag based similar to Twitter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249BD8-0847-DF47-B64A-3F51D84315D5}"/>
              </a:ext>
            </a:extLst>
          </p:cNvPr>
          <p:cNvSpPr txBox="1">
            <a:spLocks/>
          </p:cNvSpPr>
          <p:nvPr/>
        </p:nvSpPr>
        <p:spPr>
          <a:xfrm>
            <a:off x="3545526" y="4716039"/>
            <a:ext cx="2557380" cy="1920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330072"/>
                </a:solidFill>
              </a:rPr>
              <a:t>YouTube</a:t>
            </a:r>
            <a:r>
              <a:rPr lang="en-GB" sz="1800" dirty="0"/>
              <a:t> </a:t>
            </a:r>
          </a:p>
          <a:p>
            <a:r>
              <a:rPr lang="en-GB" sz="1800" dirty="0"/>
              <a:t>Video sharing platform</a:t>
            </a:r>
          </a:p>
          <a:p>
            <a:r>
              <a:rPr lang="en-GB" sz="1800" dirty="0"/>
              <a:t>Not good for events, vacancies or starting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63050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Social media-isms</a:t>
            </a:r>
            <a:endParaRPr lang="en-GB" sz="3200" dirty="0">
              <a:solidFill>
                <a:srgbClr val="330072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EEC10F-1283-EB49-B4F7-E63F1AED3ECD}"/>
              </a:ext>
            </a:extLst>
          </p:cNvPr>
          <p:cNvSpPr txBox="1">
            <a:spLocks/>
          </p:cNvSpPr>
          <p:nvPr/>
        </p:nvSpPr>
        <p:spPr>
          <a:xfrm>
            <a:off x="323528" y="1028700"/>
            <a:ext cx="8496944" cy="58293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sz="2600" b="1" dirty="0"/>
              <a:t>Content</a:t>
            </a:r>
            <a:r>
              <a:rPr lang="en-GB" sz="2600" dirty="0"/>
              <a:t> – ways of sharing information e.g. text/pictures/videos/Gifs /threads/ polls/live sessions/stories</a:t>
            </a:r>
          </a:p>
          <a:p>
            <a:pPr marL="457200" indent="-457200"/>
            <a:r>
              <a:rPr lang="en-GB" sz="2600" b="1" dirty="0"/>
              <a:t>Tweet/post</a:t>
            </a:r>
            <a:r>
              <a:rPr lang="en-GB" sz="2600" dirty="0"/>
              <a:t> – Status update – can be text/picture/video/Gif</a:t>
            </a:r>
          </a:p>
          <a:p>
            <a:pPr marL="457200" indent="-457200"/>
            <a:r>
              <a:rPr lang="en-GB" sz="2600" b="1" dirty="0"/>
              <a:t>Follower </a:t>
            </a:r>
            <a:r>
              <a:rPr lang="en-GB" sz="2600" dirty="0"/>
              <a:t>– Someone who subscribes to see  your posts in their newsfeed</a:t>
            </a:r>
          </a:p>
          <a:p>
            <a:pPr marL="457200" indent="-457200"/>
            <a:r>
              <a:rPr lang="en-GB" sz="2600" b="1" dirty="0"/>
              <a:t>@</a:t>
            </a:r>
            <a:r>
              <a:rPr lang="en-GB" sz="2600" dirty="0"/>
              <a:t> – Using @ before a persons social media name lets them know that you have written to them e.g. “@</a:t>
            </a:r>
            <a:r>
              <a:rPr lang="en-GB" sz="2600" dirty="0" err="1"/>
              <a:t>JohnSmith</a:t>
            </a:r>
            <a:r>
              <a:rPr lang="en-GB" sz="2600" dirty="0"/>
              <a:t> great game last night!” would give John Smith a notification to say you’ve mentioned him</a:t>
            </a:r>
          </a:p>
          <a:p>
            <a:pPr marL="457200" indent="-457200"/>
            <a:r>
              <a:rPr lang="en-GB" sz="2600" b="1" dirty="0"/>
              <a:t>#</a:t>
            </a:r>
            <a:r>
              <a:rPr lang="en-GB" sz="2600" dirty="0"/>
              <a:t> - A hashtag is a way of linking messages to a topic e.g. when we Tweet about jobs we will include #</a:t>
            </a:r>
            <a:r>
              <a:rPr lang="en-GB" sz="2600" dirty="0" err="1"/>
              <a:t>NHSjobs</a:t>
            </a:r>
            <a:r>
              <a:rPr lang="en-GB" sz="2600" dirty="0"/>
              <a:t> #vacancies so people who are looking for jobs see our Tweet when they search those terms</a:t>
            </a:r>
          </a:p>
          <a:p>
            <a:pPr marL="457200" indent="-457200"/>
            <a:r>
              <a:rPr lang="en-GB" sz="2600" b="1" dirty="0"/>
              <a:t>Retweet/Repost</a:t>
            </a:r>
            <a:r>
              <a:rPr lang="en-GB" sz="2600" dirty="0"/>
              <a:t> – This means you are sharing someone else’s post on your profile page. If you do ‘quote tweet’ you can add comments</a:t>
            </a:r>
          </a:p>
          <a:p>
            <a:pPr marL="457200" indent="-457200"/>
            <a:r>
              <a:rPr lang="en-GB" sz="2600" b="1" dirty="0"/>
              <a:t>Like – </a:t>
            </a:r>
            <a:r>
              <a:rPr lang="en-GB" sz="2600" dirty="0"/>
              <a:t>You can click the heart icon to let someone know you support or agree with their Tweet.</a:t>
            </a:r>
          </a:p>
          <a:p>
            <a:pPr marL="457200" indent="-457200"/>
            <a:r>
              <a:rPr lang="en-GB" sz="2600" b="1" dirty="0"/>
              <a:t>Gif – </a:t>
            </a:r>
            <a:r>
              <a:rPr lang="en-GB" sz="2600" dirty="0"/>
              <a:t>This is a moving picture from an online library</a:t>
            </a:r>
          </a:p>
          <a:p>
            <a:pPr marL="457200" indent="-457200"/>
            <a:r>
              <a:rPr lang="en-GB" sz="2600" b="1" dirty="0"/>
              <a:t>Reply/comment – </a:t>
            </a:r>
            <a:r>
              <a:rPr lang="en-GB" sz="2600" dirty="0"/>
              <a:t>You can reply to someone else’s post. This will show up under their post and be visible to those who follow them or everyone if they have a public profile</a:t>
            </a:r>
          </a:p>
          <a:p>
            <a:pPr marL="457200" indent="-457200"/>
            <a:r>
              <a:rPr lang="en-GB" sz="2600" b="1" dirty="0"/>
              <a:t>DM/PM </a:t>
            </a:r>
            <a:r>
              <a:rPr lang="en-GB" sz="2600" dirty="0"/>
              <a:t>– Send a private message to another individual/select group of people </a:t>
            </a:r>
            <a:endParaRPr lang="en-GB" sz="2600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00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94BF4AA-1C58-6A48-9940-7926DE6BA078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496944" cy="5733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dirty="0"/>
              <a:t>Would you be interested in your own content?</a:t>
            </a:r>
          </a:p>
          <a:p>
            <a:pPr marL="457200" indent="-457200"/>
            <a:r>
              <a:rPr lang="en-GB" dirty="0"/>
              <a:t>Is it engaging?</a:t>
            </a:r>
          </a:p>
          <a:p>
            <a:pPr marL="457200" indent="-457200"/>
            <a:r>
              <a:rPr lang="en-GB" dirty="0"/>
              <a:t>Does the post have a target audience?</a:t>
            </a:r>
          </a:p>
          <a:p>
            <a:pPr marL="457200" indent="-457200"/>
            <a:r>
              <a:rPr lang="en-GB" dirty="0"/>
              <a:t>Is the tone right?</a:t>
            </a:r>
          </a:p>
          <a:p>
            <a:pPr marL="457200" indent="-457200"/>
            <a:r>
              <a:rPr lang="en-GB" dirty="0"/>
              <a:t>Is it too wordy/long? Does it contain too much jargon?</a:t>
            </a:r>
          </a:p>
          <a:p>
            <a:pPr marL="457200" indent="-457200"/>
            <a:r>
              <a:rPr lang="en-GB" dirty="0"/>
              <a:t>Is it appropriate to post at this time? (mindful of world events/ trends)</a:t>
            </a:r>
          </a:p>
          <a:p>
            <a:pPr marL="457200" indent="-457200"/>
            <a:r>
              <a:rPr lang="en-GB" dirty="0"/>
              <a:t>Different platforms require different content</a:t>
            </a:r>
          </a:p>
          <a:p>
            <a:pPr marL="457200" indent="-457200"/>
            <a:r>
              <a:rPr lang="en-GB" dirty="0"/>
              <a:t>Any relevant hashtags/trending tags that I can use?</a:t>
            </a:r>
          </a:p>
          <a:p>
            <a:pPr marL="457200" indent="-457200"/>
            <a:r>
              <a:rPr lang="en-GB" dirty="0"/>
              <a:t>Proof read!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B61B1-5C6E-8743-AC46-CADFC432D978}"/>
              </a:ext>
            </a:extLst>
          </p:cNvPr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Things to consider when creating content</a:t>
            </a:r>
            <a:endParaRPr lang="en-GB" sz="3200" dirty="0">
              <a:solidFill>
                <a:srgbClr val="33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0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11747" r="40459" b="47287"/>
          <a:stretch/>
        </p:blipFill>
        <p:spPr bwMode="auto">
          <a:xfrm>
            <a:off x="222573" y="116632"/>
            <a:ext cx="4464496" cy="2877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9040" r="50000" b="21979"/>
          <a:stretch/>
        </p:blipFill>
        <p:spPr bwMode="auto">
          <a:xfrm>
            <a:off x="4778219" y="332656"/>
            <a:ext cx="4258277" cy="6190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5389" r="41918" b="33449"/>
          <a:stretch/>
        </p:blipFill>
        <p:spPr bwMode="auto">
          <a:xfrm>
            <a:off x="510605" y="3007251"/>
            <a:ext cx="3888432" cy="3833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6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5" y="309288"/>
            <a:ext cx="8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0072"/>
                </a:solidFill>
              </a:rPr>
              <a:t>So… think before you hit ‘publish’</a:t>
            </a:r>
            <a:endParaRPr lang="en-GB" sz="3200" dirty="0">
              <a:solidFill>
                <a:srgbClr val="3300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15" y="894063"/>
            <a:ext cx="8614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Who can see my post? If you have a public profile… everyone.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“Join in the conversation at #</a:t>
            </a:r>
            <a:r>
              <a:rPr lang="en-GB" sz="2000" dirty="0" err="1"/>
              <a:t>XFactor</a:t>
            </a:r>
            <a:r>
              <a:rPr lang="en-GB" sz="2000" dirty="0"/>
              <a:t>” </a:t>
            </a:r>
            <a:br>
              <a:rPr lang="en-GB" sz="2000" dirty="0"/>
            </a:br>
            <a:r>
              <a:rPr lang="en-GB" sz="2000" dirty="0"/>
              <a:t>Anything you Tweet with #</a:t>
            </a:r>
            <a:r>
              <a:rPr lang="en-GB" sz="2000" dirty="0" err="1"/>
              <a:t>XFactor</a:t>
            </a:r>
            <a:r>
              <a:rPr lang="en-GB" sz="2000" dirty="0"/>
              <a:t> could then be posted on the TV in one of the ad breaks.</a:t>
            </a:r>
          </a:p>
          <a:p>
            <a:endParaRPr lang="en-GB" sz="2000" dirty="0"/>
          </a:p>
          <a:p>
            <a:r>
              <a:rPr lang="en-GB" sz="2000" dirty="0"/>
              <a:t>Journalists are also known to include posts/photos/information from public social media accounts in their articles.</a:t>
            </a:r>
          </a:p>
          <a:p>
            <a:endParaRPr lang="en-GB" sz="2000" dirty="0"/>
          </a:p>
          <a:p>
            <a:r>
              <a:rPr lang="en-GB" sz="2000" dirty="0"/>
              <a:t>CPFT has a social media policy for staff (worth a read!) key highlights:</a:t>
            </a:r>
            <a:br>
              <a:rPr lang="en-GB" sz="2000" dirty="0"/>
            </a:b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You are responsible for your own online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Don’t post images/videos of staff/patients/carers without 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Don’t post or comment on anything  considered confidential/offensive/ inappropriate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Don’t follow or ‘friend’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Ask permission if sharing images/music that may be copyrighted/ trademarked etc  (check with </a:t>
            </a:r>
            <a:r>
              <a:rPr lang="en-GB" sz="2000" dirty="0" err="1"/>
              <a:t>comms</a:t>
            </a:r>
            <a:r>
              <a:rPr lang="en-GB" sz="2000" dirty="0"/>
              <a:t> if you’re unsure)</a:t>
            </a:r>
          </a:p>
        </p:txBody>
      </p:sp>
    </p:spTree>
    <p:extLst>
      <p:ext uri="{BB962C8B-B14F-4D97-AF65-F5344CB8AC3E}">
        <p14:creationId xmlns:p14="http://schemas.microsoft.com/office/powerpoint/2010/main" val="396958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E485D2AE5C64D928B12F8CC1D2F06" ma:contentTypeVersion="2" ma:contentTypeDescription="Create a new document." ma:contentTypeScope="" ma:versionID="1646719cf9bb7c6b27c3426a128e34d8">
  <xsd:schema xmlns:xsd="http://www.w3.org/2001/XMLSchema" xmlns:xs="http://www.w3.org/2001/XMLSchema" xmlns:p="http://schemas.microsoft.com/office/2006/metadata/properties" xmlns:ns1="http://schemas.microsoft.com/sharepoint/v3" xmlns:ns2="b9af68ab-820a-4c24-b4bb-f0248c6f60e8" targetNamespace="http://schemas.microsoft.com/office/2006/metadata/properties" ma:root="true" ma:fieldsID="8fb4305105fd8d2652ad0441afc4f1be" ns1:_="" ns2:_="">
    <xsd:import namespace="http://schemas.microsoft.com/sharepoint/v3"/>
    <xsd:import namespace="b9af68ab-820a-4c24-b4bb-f0248c6f60e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68ab-820a-4c24-b4bb-f0248c6f60e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b9af68ab-820a-4c24-b4bb-f0248c6f60e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AE69CF-E158-4E6C-847D-0574841A4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af68ab-820a-4c24-b4bb-f0248c6f6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9ECC8-C0F4-40BD-BE1D-467479ADA9D2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9af68ab-820a-4c24-b4bb-f0248c6f60e8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547B639-2927-4F80-96C5-EBE316C1C6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1968</TotalTime>
  <Words>1539</Words>
  <Application>Microsoft Macintosh PowerPoint</Application>
  <PresentationFormat>On-screen Show (4:3)</PresentationFormat>
  <Paragraphs>153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 little sunshine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Bateman</dc:creator>
  <cp:lastModifiedBy>Microsoft Office User</cp:lastModifiedBy>
  <cp:revision>104</cp:revision>
  <cp:lastPrinted>2018-04-05T11:56:28Z</cp:lastPrinted>
  <dcterms:created xsi:type="dcterms:W3CDTF">2016-06-15T09:10:01Z</dcterms:created>
  <dcterms:modified xsi:type="dcterms:W3CDTF">2021-07-02T10:09:30Z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0x010100B06E485D2AE5C64D928B12F8CC1D2F06</vt:lpwstr>
  </property>
</Properties>
</file>