
<file path=[Content_Types].xml><?xml version="1.0" encoding="utf-8"?>
<Types xmlns="http://schemas.openxmlformats.org/package/2006/content-types">
  <Default Extension="jpeg" ContentType="image/jpeg"/>
  <Default Extension="jpg" ContentType="image/jpeg"/>
  <Default Extension="jpg_large"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2" r:id="rId5"/>
  </p:sldMasterIdLst>
  <p:notesMasterIdLst>
    <p:notesMasterId r:id="rId21"/>
  </p:notesMasterIdLst>
  <p:handoutMasterIdLst>
    <p:handoutMasterId r:id="rId22"/>
  </p:handoutMasterIdLst>
  <p:sldIdLst>
    <p:sldId id="256" r:id="rId6"/>
    <p:sldId id="353" r:id="rId7"/>
    <p:sldId id="342" r:id="rId8"/>
    <p:sldId id="350" r:id="rId9"/>
    <p:sldId id="351" r:id="rId10"/>
    <p:sldId id="354" r:id="rId11"/>
    <p:sldId id="344" r:id="rId12"/>
    <p:sldId id="346" r:id="rId13"/>
    <p:sldId id="352" r:id="rId14"/>
    <p:sldId id="347" r:id="rId15"/>
    <p:sldId id="259" r:id="rId16"/>
    <p:sldId id="263" r:id="rId17"/>
    <p:sldId id="260" r:id="rId18"/>
    <p:sldId id="348" r:id="rId19"/>
    <p:sldId id="262" r:id="rId2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FF"/>
    <a:srgbClr val="005EB8"/>
    <a:srgbClr val="0072C6"/>
    <a:srgbClr val="330072"/>
    <a:srgbClr val="2B18A0"/>
    <a:srgbClr val="FFFF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6E8518-F37A-4287-85C2-F317FBE52AA7}" v="15" dt="2021-07-02T17:07:56.5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0662" autoAdjust="0"/>
    <p:restoredTop sz="94626" autoAdjust="0"/>
  </p:normalViewPr>
  <p:slideViewPr>
    <p:cSldViewPr snapToGrid="0">
      <p:cViewPr varScale="1">
        <p:scale>
          <a:sx n="60" d="100"/>
          <a:sy n="60" d="100"/>
        </p:scale>
        <p:origin x="90" y="24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4595D074-A8FF-43A0-A170-0D17D7B33537}" type="datetimeFigureOut">
              <a:rPr lang="en-GB" smtClean="0"/>
              <a:t>08/07/2021</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FC39DDB1-487C-4C8E-A12F-A3FAFE8CFDAD}" type="slidenum">
              <a:rPr lang="en-GB" smtClean="0"/>
              <a:t>‹#›</a:t>
            </a:fld>
            <a:endParaRPr lang="en-GB"/>
          </a:p>
        </p:txBody>
      </p:sp>
    </p:spTree>
    <p:extLst>
      <p:ext uri="{BB962C8B-B14F-4D97-AF65-F5344CB8AC3E}">
        <p14:creationId xmlns:p14="http://schemas.microsoft.com/office/powerpoint/2010/main" val="11774548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477AC401-B39A-432C-98E0-1424FEEB6C0E}" type="datetimeFigureOut">
              <a:rPr lang="en-GB" smtClean="0"/>
              <a:t>08/07/2021</a:t>
            </a:fld>
            <a:endParaRPr lang="en-GB"/>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C21E54B4-1CDE-4E53-A2B4-02D3885EE5A2}" type="slidenum">
              <a:rPr lang="en-GB" smtClean="0"/>
              <a:t>‹#›</a:t>
            </a:fld>
            <a:endParaRPr lang="en-GB"/>
          </a:p>
        </p:txBody>
      </p:sp>
    </p:spTree>
    <p:extLst>
      <p:ext uri="{BB962C8B-B14F-4D97-AF65-F5344CB8AC3E}">
        <p14:creationId xmlns:p14="http://schemas.microsoft.com/office/powerpoint/2010/main" val="3091833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nationalgeographic.com/culture/topics/reference/race-ethnicity/#:~:text=%E2%80%9CRace%E2%80%9D%20is%20usually%20associated%20with,and%20characterize%20seemingly%20distinct%20population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666666"/>
                </a:solidFill>
                <a:effectLst/>
                <a:latin typeface="Open Sans" panose="020B0606030504020204" pitchFamily="34" charset="0"/>
              </a:rPr>
              <a:t>Every so often Language and different terms change. Race is inked with physical characteristics, and ethnicity is associated with cultural identification and background .</a:t>
            </a:r>
            <a:r>
              <a:rPr lang="en-US" b="0" i="0" u="none" strike="noStrike" dirty="0">
                <a:solidFill>
                  <a:srgbClr val="606366"/>
                </a:solidFill>
                <a:effectLst/>
                <a:latin typeface="Open Sans" panose="020B0606030504020204" pitchFamily="34" charset="0"/>
                <a:hlinkClick r:id="rId3"/>
              </a:rPr>
              <a:t>Blakemore, Erin (2019) ‘Race and ethnicity: How are they different?’, </a:t>
            </a:r>
            <a:r>
              <a:rPr lang="en-US" b="0" i="1" u="none" strike="noStrike" dirty="0">
                <a:solidFill>
                  <a:srgbClr val="606366"/>
                </a:solidFill>
                <a:effectLst/>
                <a:latin typeface="inherit"/>
                <a:hlinkClick r:id="rId3"/>
              </a:rPr>
              <a:t>National Geographic</a:t>
            </a:r>
            <a:r>
              <a:rPr lang="en-US" b="0" i="0" u="none" strike="noStrike" dirty="0">
                <a:solidFill>
                  <a:srgbClr val="606366"/>
                </a:solidFill>
                <a:effectLst/>
                <a:latin typeface="Open Sans" panose="020B0606030504020204" pitchFamily="34" charset="0"/>
                <a:hlinkClick r:id="rId3"/>
              </a:rPr>
              <a:t>, 22 February 2019</a:t>
            </a:r>
            <a:endParaRPr lang="en-US" b="0" i="0" dirty="0">
              <a:solidFill>
                <a:srgbClr val="666666"/>
              </a:solidFill>
              <a:effectLst/>
              <a:latin typeface="Open Sans" panose="020B0606030504020204" pitchFamily="34" charset="0"/>
            </a:endParaRPr>
          </a:p>
          <a:p>
            <a:endParaRPr lang="en-GB" dirty="0"/>
          </a:p>
        </p:txBody>
      </p:sp>
      <p:sp>
        <p:nvSpPr>
          <p:cNvPr id="4" name="Slide Number Placeholder 3"/>
          <p:cNvSpPr>
            <a:spLocks noGrp="1"/>
          </p:cNvSpPr>
          <p:nvPr>
            <p:ph type="sldNum" sz="quarter" idx="5"/>
          </p:nvPr>
        </p:nvSpPr>
        <p:spPr/>
        <p:txBody>
          <a:bodyPr/>
          <a:lstStyle/>
          <a:p>
            <a:fld id="{C21E54B4-1CDE-4E53-A2B4-02D3885EE5A2}" type="slidenum">
              <a:rPr lang="en-GB" smtClean="0"/>
              <a:t>10</a:t>
            </a:fld>
            <a:endParaRPr lang="en-GB"/>
          </a:p>
        </p:txBody>
      </p:sp>
    </p:spTree>
    <p:extLst>
      <p:ext uri="{BB962C8B-B14F-4D97-AF65-F5344CB8AC3E}">
        <p14:creationId xmlns:p14="http://schemas.microsoft.com/office/powerpoint/2010/main" val="579814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44444"/>
                </a:solidFill>
                <a:effectLst/>
                <a:latin typeface="Neue Helvetica W01"/>
              </a:rPr>
              <a:t>Cambridgeshire and Peterborough Integrated Care System, in partnership with CPFT, have launched a new support service in response to the pandemic, specifically for people who work in healthcare, social care, the voluntary sector or not-for-profit sector in Cambridgeshire and Peterborough. It is also available if you work in a Cambridgeshire or Peterborough organisation, but your work base is elsewhere.</a:t>
            </a:r>
          </a:p>
          <a:p>
            <a:endParaRPr lang="en-US" b="0" i="0" dirty="0">
              <a:solidFill>
                <a:srgbClr val="444444"/>
              </a:solidFill>
              <a:effectLst/>
              <a:latin typeface="Neue Helvetica W01"/>
            </a:endParaRPr>
          </a:p>
          <a:p>
            <a:r>
              <a:rPr lang="en-US" b="0" i="0" dirty="0">
                <a:solidFill>
                  <a:srgbClr val="444444"/>
                </a:solidFill>
                <a:effectLst/>
                <a:latin typeface="Neue Helvetica W01"/>
              </a:rPr>
              <a:t>The pandemic has affected us all in different ways, some of us are juggling working from home with caring responsibilities, some are feeling overwhelmed at work or at home, some are stressed because of financial problems, some may be anxious every time they hear an update on the news, some are feeling the strain of isolation and some may be struggling to mentally recover from COVID-19 or the loss of a loved one. Some of us may just feel down or a bit less bright, but we aren’t sure why.</a:t>
            </a:r>
          </a:p>
          <a:p>
            <a:endParaRPr lang="en-US" b="0" i="0" dirty="0">
              <a:solidFill>
                <a:srgbClr val="444444"/>
              </a:solidFill>
              <a:effectLst/>
              <a:latin typeface="Neue Helvetica W01"/>
            </a:endParaRPr>
          </a:p>
          <a:p>
            <a:r>
              <a:rPr lang="en-US" b="0" i="0" dirty="0">
                <a:solidFill>
                  <a:srgbClr val="444444"/>
                </a:solidFill>
                <a:effectLst/>
                <a:latin typeface="Neue Helvetica W01"/>
              </a:rPr>
              <a:t>The Staff Support Hub has been set up to support all workers, clinical and non-clinical, across health and social care, primary care and voluntary services, whether you work directly with patients or not. So, if you work within the NHS, a GP practice, in a care home, in adult or children’s social care or in the voluntary sector, you can call us.</a:t>
            </a:r>
          </a:p>
          <a:p>
            <a:endParaRPr lang="en-US" b="0" i="0" dirty="0">
              <a:solidFill>
                <a:srgbClr val="444444"/>
              </a:solidFill>
              <a:effectLst/>
              <a:latin typeface="Neue Helvetica W01"/>
            </a:endParaRPr>
          </a:p>
          <a:p>
            <a:r>
              <a:rPr lang="en-US" b="0" i="0" dirty="0">
                <a:solidFill>
                  <a:srgbClr val="444444"/>
                </a:solidFill>
                <a:effectLst/>
                <a:latin typeface="Neue Helvetica W01"/>
              </a:rPr>
              <a:t>The Staff Support Hub is run by experts in the mental health field and confidentiality is paramount. Whether you need to talk to somebody, seek advice on where to find specific resources, receive counselling, attend a group session or organise a team debrief from a particular situation, the Staff Support Hub is here for you.</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6A95DA-1F62-45C8-9788-C5EF1426B4E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45867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TextBox 5"/>
          <p:cNvSpPr txBox="1"/>
          <p:nvPr userDrawn="1"/>
        </p:nvSpPr>
        <p:spPr>
          <a:xfrm>
            <a:off x="9887484" y="4844042"/>
            <a:ext cx="2187723" cy="369332"/>
          </a:xfrm>
          <a:prstGeom prst="rect">
            <a:avLst/>
          </a:prstGeom>
          <a:noFill/>
        </p:spPr>
        <p:txBody>
          <a:bodyPr wrap="square" rtlCol="0">
            <a:spAutoFit/>
          </a:bodyPr>
          <a:lstStyle/>
          <a:p>
            <a:pPr algn="r"/>
            <a:r>
              <a:rPr lang="en-GB" b="1" i="1" dirty="0">
                <a:solidFill>
                  <a:schemeClr val="bg1"/>
                </a:solidFill>
                <a:latin typeface="Arial" panose="020B0604020202020204" pitchFamily="34" charset="0"/>
                <a:cs typeface="Arial" panose="020B0604020202020204" pitchFamily="34" charset="0"/>
              </a:rPr>
              <a:t>Pride in our care</a:t>
            </a:r>
          </a:p>
        </p:txBody>
      </p:sp>
      <p:sp>
        <p:nvSpPr>
          <p:cNvPr id="9" name="TextBox 8"/>
          <p:cNvSpPr txBox="1"/>
          <p:nvPr userDrawn="1"/>
        </p:nvSpPr>
        <p:spPr>
          <a:xfrm>
            <a:off x="6477712" y="6452075"/>
            <a:ext cx="5597495" cy="246221"/>
          </a:xfrm>
          <a:prstGeom prst="rect">
            <a:avLst/>
          </a:prstGeom>
          <a:noFill/>
        </p:spPr>
        <p:txBody>
          <a:bodyPr wrap="square" rtlCol="0">
            <a:spAutoFit/>
          </a:bodyPr>
          <a:lstStyle/>
          <a:p>
            <a:pPr algn="r"/>
            <a:r>
              <a:rPr lang="en-GB" sz="1000" dirty="0">
                <a:solidFill>
                  <a:schemeClr val="bg1"/>
                </a:solidFill>
              </a:rPr>
              <a:t>A member of Cambridge University Health Partners</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01090" y="0"/>
            <a:ext cx="4790910" cy="2152676"/>
          </a:xfrm>
          <a:prstGeom prst="rect">
            <a:avLst/>
          </a:prstGeom>
        </p:spPr>
      </p:pic>
      <p:sp>
        <p:nvSpPr>
          <p:cNvPr id="4" name="Rectangle 3"/>
          <p:cNvSpPr/>
          <p:nvPr userDrawn="1"/>
        </p:nvSpPr>
        <p:spPr>
          <a:xfrm>
            <a:off x="0" y="5068957"/>
            <a:ext cx="12192000" cy="1789043"/>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5705061"/>
            <a:ext cx="12192000" cy="516835"/>
          </a:xfrm>
          <a:prstGeom prst="rect">
            <a:avLst/>
          </a:prstGeom>
          <a:solidFill>
            <a:srgbClr val="33007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userDrawn="1"/>
        </p:nvSpPr>
        <p:spPr>
          <a:xfrm>
            <a:off x="6105258" y="5637121"/>
            <a:ext cx="4401084" cy="584775"/>
          </a:xfrm>
          <a:prstGeom prst="rect">
            <a:avLst/>
          </a:prstGeom>
          <a:noFill/>
        </p:spPr>
        <p:txBody>
          <a:bodyPr wrap="square" rtlCol="0">
            <a:spAutoFit/>
          </a:bodyPr>
          <a:lstStyle/>
          <a:p>
            <a:r>
              <a:rPr lang="en-GB" sz="3200" b="1" i="0" dirty="0">
                <a:solidFill>
                  <a:schemeClr val="bg1"/>
                </a:solidFill>
                <a:latin typeface="A little sunshine" panose="02000603000000000000" pitchFamily="2" charset="0"/>
                <a:ea typeface="A little sunshine" panose="02000603000000000000" pitchFamily="2" charset="0"/>
                <a:cs typeface="Arial" panose="020B0604020202020204" pitchFamily="34" charset="0"/>
              </a:rPr>
              <a:t>Pride in our care</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844042"/>
            <a:ext cx="5963478" cy="1960626"/>
          </a:xfrm>
          <a:prstGeom prst="rect">
            <a:avLst/>
          </a:prstGeom>
        </p:spPr>
      </p:pic>
    </p:spTree>
    <p:extLst>
      <p:ext uri="{BB962C8B-B14F-4D97-AF65-F5344CB8AC3E}">
        <p14:creationId xmlns:p14="http://schemas.microsoft.com/office/powerpoint/2010/main" val="16025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99489B1-ECF0-4D2A-B54A-265E2706146A}" type="datetimeFigureOut">
              <a:rPr lang="en-GB" smtClean="0"/>
              <a:t>08/07/2021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8948A8-A306-4072-8328-7E257483A668}" type="slidenum">
              <a:rPr lang="en-GB" smtClean="0"/>
              <a:t>‹#›</a:t>
            </a:fld>
            <a:endParaRPr lang="en-GB"/>
          </a:p>
        </p:txBody>
      </p:sp>
    </p:spTree>
    <p:extLst>
      <p:ext uri="{BB962C8B-B14F-4D97-AF65-F5344CB8AC3E}">
        <p14:creationId xmlns:p14="http://schemas.microsoft.com/office/powerpoint/2010/main" val="3808800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99489B1-ECF0-4D2A-B54A-265E2706146A}" type="datetimeFigureOut">
              <a:rPr lang="en-GB" smtClean="0"/>
              <a:t>08/07/2021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8948A8-A306-4072-8328-7E257483A668}" type="slidenum">
              <a:rPr lang="en-GB" smtClean="0"/>
              <a:t>‹#›</a:t>
            </a:fld>
            <a:endParaRPr lang="en-GB"/>
          </a:p>
        </p:txBody>
      </p:sp>
    </p:spTree>
    <p:extLst>
      <p:ext uri="{BB962C8B-B14F-4D97-AF65-F5344CB8AC3E}">
        <p14:creationId xmlns:p14="http://schemas.microsoft.com/office/powerpoint/2010/main" val="6965725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F7F98B-EEE8-4612-AF7F-096AE4767635}" type="datetimeFigureOut">
              <a:rPr lang="en-GB" smtClean="0"/>
              <a:t>08/07/2021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D1F1C9-66FD-474F-82F6-DB64CEC516CC}" type="slidenum">
              <a:rPr lang="en-GB" smtClean="0"/>
              <a:t>‹#›</a:t>
            </a:fld>
            <a:endParaRPr lang="en-GB"/>
          </a:p>
        </p:txBody>
      </p:sp>
    </p:spTree>
    <p:extLst>
      <p:ext uri="{BB962C8B-B14F-4D97-AF65-F5344CB8AC3E}">
        <p14:creationId xmlns:p14="http://schemas.microsoft.com/office/powerpoint/2010/main" val="32515473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79"/>
            <a:ext cx="10363200" cy="55399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7/8/2021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505631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806422" y="353950"/>
            <a:ext cx="10579154" cy="502317"/>
          </a:xfrm>
        </p:spPr>
        <p:txBody>
          <a:bodyPr lIns="0" tIns="0" rIns="0" bIns="0"/>
          <a:lstStyle>
            <a:lvl1pPr>
              <a:defRPr sz="3264" b="1" i="0">
                <a:solidFill>
                  <a:srgbClr val="0072BC"/>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7/8/2021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2187633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806422" y="353950"/>
            <a:ext cx="10579154" cy="502317"/>
          </a:xfrm>
        </p:spPr>
        <p:txBody>
          <a:bodyPr lIns="0" tIns="0" rIns="0" bIns="0"/>
          <a:lstStyle>
            <a:lvl1pPr>
              <a:defRPr sz="3264" b="1" i="0">
                <a:solidFill>
                  <a:srgbClr val="0072BC"/>
                </a:solidFill>
                <a:latin typeface="Tahoma"/>
                <a:cs typeface="Tahoma"/>
              </a:defRPr>
            </a:lvl1pPr>
          </a:lstStyle>
          <a:p>
            <a:endParaRPr/>
          </a:p>
        </p:txBody>
      </p:sp>
      <p:sp>
        <p:nvSpPr>
          <p:cNvPr id="3" name="Holder 3"/>
          <p:cNvSpPr>
            <a:spLocks noGrp="1"/>
          </p:cNvSpPr>
          <p:nvPr>
            <p:ph sz="half" idx="2"/>
          </p:nvPr>
        </p:nvSpPr>
        <p:spPr>
          <a:xfrm>
            <a:off x="609601" y="1577340"/>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1" y="1577340"/>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7/8/2021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6114176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806422" y="353950"/>
            <a:ext cx="10579154" cy="502317"/>
          </a:xfrm>
        </p:spPr>
        <p:txBody>
          <a:bodyPr lIns="0" tIns="0" rIns="0" bIns="0"/>
          <a:lstStyle>
            <a:lvl1pPr>
              <a:defRPr sz="3264" b="1" i="0">
                <a:solidFill>
                  <a:srgbClr val="0072BC"/>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7/8/2021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2121296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8904363" y="0"/>
            <a:ext cx="3286193" cy="2185232"/>
          </a:xfrm>
          <a:custGeom>
            <a:avLst/>
            <a:gdLst/>
            <a:ahLst/>
            <a:cxnLst/>
            <a:rect l="l" t="t" r="r" b="b"/>
            <a:pathLst>
              <a:path w="2882265" h="2409825">
                <a:moveTo>
                  <a:pt x="2882132" y="0"/>
                </a:moveTo>
                <a:lnTo>
                  <a:pt x="0" y="0"/>
                </a:lnTo>
                <a:lnTo>
                  <a:pt x="2882132" y="2409470"/>
                </a:lnTo>
                <a:lnTo>
                  <a:pt x="2882132" y="0"/>
                </a:lnTo>
                <a:close/>
              </a:path>
            </a:pathLst>
          </a:custGeom>
          <a:solidFill>
            <a:srgbClr val="F7921E">
              <a:alpha val="7998"/>
            </a:srgbClr>
          </a:solidFill>
        </p:spPr>
        <p:txBody>
          <a:bodyPr wrap="square" lIns="0" tIns="0" rIns="0" bIns="0" rtlCol="0"/>
          <a:lstStyle/>
          <a:p>
            <a:endParaRPr sz="1632"/>
          </a:p>
        </p:txBody>
      </p:sp>
      <p:sp>
        <p:nvSpPr>
          <p:cNvPr id="17" name="bg object 17"/>
          <p:cNvSpPr/>
          <p:nvPr/>
        </p:nvSpPr>
        <p:spPr>
          <a:xfrm>
            <a:off x="3644" y="0"/>
            <a:ext cx="11447014" cy="6855696"/>
          </a:xfrm>
          <a:custGeom>
            <a:avLst/>
            <a:gdLst/>
            <a:ahLst/>
            <a:cxnLst/>
            <a:rect l="l" t="t" r="r" b="b"/>
            <a:pathLst>
              <a:path w="10039985" h="7560309">
                <a:moveTo>
                  <a:pt x="3918514" y="3887158"/>
                </a:moveTo>
                <a:lnTo>
                  <a:pt x="1846" y="7161574"/>
                </a:lnTo>
                <a:lnTo>
                  <a:pt x="0" y="7560005"/>
                </a:lnTo>
                <a:lnTo>
                  <a:pt x="6155425" y="7560005"/>
                </a:lnTo>
                <a:lnTo>
                  <a:pt x="8259578" y="5754363"/>
                </a:lnTo>
                <a:lnTo>
                  <a:pt x="6151923" y="5754363"/>
                </a:lnTo>
                <a:lnTo>
                  <a:pt x="3918514" y="3887158"/>
                </a:lnTo>
                <a:close/>
              </a:path>
              <a:path w="10039985" h="7560309">
                <a:moveTo>
                  <a:pt x="4759006" y="0"/>
                </a:moveTo>
                <a:lnTo>
                  <a:pt x="2417646" y="0"/>
                </a:lnTo>
                <a:lnTo>
                  <a:pt x="7726342" y="4438161"/>
                </a:lnTo>
                <a:lnTo>
                  <a:pt x="6151923" y="5754363"/>
                </a:lnTo>
                <a:lnTo>
                  <a:pt x="8259578" y="5754363"/>
                </a:lnTo>
                <a:lnTo>
                  <a:pt x="10039406" y="4227036"/>
                </a:lnTo>
                <a:lnTo>
                  <a:pt x="4759006" y="0"/>
                </a:lnTo>
                <a:close/>
              </a:path>
              <a:path w="10039985" h="7560309">
                <a:moveTo>
                  <a:pt x="982873" y="0"/>
                </a:moveTo>
                <a:lnTo>
                  <a:pt x="1846" y="0"/>
                </a:lnTo>
                <a:lnTo>
                  <a:pt x="1846" y="4552994"/>
                </a:lnTo>
                <a:lnTo>
                  <a:pt x="2358382" y="2582868"/>
                </a:lnTo>
                <a:lnTo>
                  <a:pt x="125887" y="716464"/>
                </a:lnTo>
                <a:lnTo>
                  <a:pt x="982873" y="0"/>
                </a:lnTo>
                <a:close/>
              </a:path>
            </a:pathLst>
          </a:custGeom>
          <a:solidFill>
            <a:srgbClr val="0072BC">
              <a:alpha val="7998"/>
            </a:srgbClr>
          </a:solidFill>
        </p:spPr>
        <p:txBody>
          <a:bodyPr wrap="square" lIns="0" tIns="0" rIns="0" bIns="0" rtlCol="0"/>
          <a:lstStyle/>
          <a:p>
            <a:endParaRPr sz="1632"/>
          </a:p>
        </p:txBody>
      </p:sp>
      <p:sp>
        <p:nvSpPr>
          <p:cNvPr id="18" name="bg object 18"/>
          <p:cNvSpPr/>
          <p:nvPr/>
        </p:nvSpPr>
        <p:spPr>
          <a:xfrm>
            <a:off x="820904" y="3631745"/>
            <a:ext cx="6013465" cy="832634"/>
          </a:xfrm>
          <a:custGeom>
            <a:avLst/>
            <a:gdLst/>
            <a:ahLst/>
            <a:cxnLst/>
            <a:rect l="l" t="t" r="r" b="b"/>
            <a:pathLst>
              <a:path w="5274310" h="918210">
                <a:moveTo>
                  <a:pt x="5274005" y="494995"/>
                </a:moveTo>
                <a:lnTo>
                  <a:pt x="0" y="494995"/>
                </a:lnTo>
                <a:lnTo>
                  <a:pt x="0" y="917994"/>
                </a:lnTo>
                <a:lnTo>
                  <a:pt x="5274005" y="917994"/>
                </a:lnTo>
                <a:lnTo>
                  <a:pt x="5274005" y="494995"/>
                </a:lnTo>
                <a:close/>
              </a:path>
              <a:path w="5274310" h="918210">
                <a:moveTo>
                  <a:pt x="5274005" y="0"/>
                </a:moveTo>
                <a:lnTo>
                  <a:pt x="0" y="0"/>
                </a:lnTo>
                <a:lnTo>
                  <a:pt x="0" y="422998"/>
                </a:lnTo>
                <a:lnTo>
                  <a:pt x="5274005" y="422998"/>
                </a:lnTo>
                <a:lnTo>
                  <a:pt x="5274005" y="0"/>
                </a:lnTo>
                <a:close/>
              </a:path>
            </a:pathLst>
          </a:custGeom>
          <a:solidFill>
            <a:srgbClr val="FFFFFF"/>
          </a:solidFill>
        </p:spPr>
        <p:txBody>
          <a:bodyPr wrap="square" lIns="0" tIns="0" rIns="0" bIns="0" rtlCol="0"/>
          <a:lstStyle/>
          <a:p>
            <a:endParaRPr sz="1632"/>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7/8/2021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pic>
        <p:nvPicPr>
          <p:cNvPr id="8" name="Picture 7">
            <a:extLst>
              <a:ext uri="{FF2B5EF4-FFF2-40B4-BE49-F238E27FC236}">
                <a16:creationId xmlns:a16="http://schemas.microsoft.com/office/drawing/2014/main" id="{DAF5F00D-FFA6-428E-80EE-2752D04D992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35432" y="0"/>
            <a:ext cx="4256568" cy="1500554"/>
          </a:xfrm>
          <a:prstGeom prst="rect">
            <a:avLst/>
          </a:prstGeom>
        </p:spPr>
      </p:pic>
    </p:spTree>
    <p:extLst>
      <p:ext uri="{BB962C8B-B14F-4D97-AF65-F5344CB8AC3E}">
        <p14:creationId xmlns:p14="http://schemas.microsoft.com/office/powerpoint/2010/main" val="418772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6" name="TextBox 5"/>
          <p:cNvSpPr txBox="1"/>
          <p:nvPr userDrawn="1"/>
        </p:nvSpPr>
        <p:spPr>
          <a:xfrm>
            <a:off x="9887486" y="4844042"/>
            <a:ext cx="2187723" cy="300082"/>
          </a:xfrm>
          <a:prstGeom prst="rect">
            <a:avLst/>
          </a:prstGeom>
          <a:noFill/>
        </p:spPr>
        <p:txBody>
          <a:bodyPr wrap="square" rtlCol="0">
            <a:spAutoFit/>
          </a:bodyPr>
          <a:lstStyle/>
          <a:p>
            <a:pPr algn="r"/>
            <a:r>
              <a:rPr lang="en-GB" sz="1350" b="1" i="1" dirty="0">
                <a:solidFill>
                  <a:schemeClr val="bg1"/>
                </a:solidFill>
                <a:latin typeface="Arial" panose="020B0604020202020204" pitchFamily="34" charset="0"/>
                <a:cs typeface="Arial" panose="020B0604020202020204" pitchFamily="34" charset="0"/>
              </a:rPr>
              <a:t>Pride in our care</a:t>
            </a:r>
          </a:p>
        </p:txBody>
      </p:sp>
      <p:sp>
        <p:nvSpPr>
          <p:cNvPr id="9" name="TextBox 8"/>
          <p:cNvSpPr txBox="1"/>
          <p:nvPr userDrawn="1"/>
        </p:nvSpPr>
        <p:spPr>
          <a:xfrm>
            <a:off x="6477715" y="6452076"/>
            <a:ext cx="5597494" cy="207749"/>
          </a:xfrm>
          <a:prstGeom prst="rect">
            <a:avLst/>
          </a:prstGeom>
          <a:noFill/>
        </p:spPr>
        <p:txBody>
          <a:bodyPr wrap="square" rtlCol="0">
            <a:spAutoFit/>
          </a:bodyPr>
          <a:lstStyle/>
          <a:p>
            <a:pPr algn="r"/>
            <a:r>
              <a:rPr lang="en-GB" sz="750" dirty="0">
                <a:solidFill>
                  <a:schemeClr val="bg1"/>
                </a:solidFill>
              </a:rPr>
              <a:t>A member of Cambridge University Health Partners</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35432" y="0"/>
            <a:ext cx="4256568" cy="1500554"/>
          </a:xfrm>
          <a:prstGeom prst="rect">
            <a:avLst/>
          </a:prstGeom>
        </p:spPr>
      </p:pic>
      <p:pic>
        <p:nvPicPr>
          <p:cNvPr id="12" name="Picture 11">
            <a:extLst>
              <a:ext uri="{FF2B5EF4-FFF2-40B4-BE49-F238E27FC236}">
                <a16:creationId xmlns:a16="http://schemas.microsoft.com/office/drawing/2014/main" id="{1AFCB78E-5848-4C63-913C-2604233DE23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1995" y="400041"/>
            <a:ext cx="2560233" cy="700472"/>
          </a:xfrm>
          <a:prstGeom prst="rect">
            <a:avLst/>
          </a:prstGeom>
        </p:spPr>
      </p:pic>
    </p:spTree>
    <p:extLst>
      <p:ext uri="{BB962C8B-B14F-4D97-AF65-F5344CB8AC3E}">
        <p14:creationId xmlns:p14="http://schemas.microsoft.com/office/powerpoint/2010/main" val="1281838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2774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99489B1-ECF0-4D2A-B54A-265E2706146A}" type="datetimeFigureOut">
              <a:rPr lang="en-GB" smtClean="0"/>
              <a:t>08/07/2021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8948A8-A306-4072-8328-7E257483A668}" type="slidenum">
              <a:rPr lang="en-GB" smtClean="0"/>
              <a:t>‹#›</a:t>
            </a:fld>
            <a:endParaRPr lang="en-GB"/>
          </a:p>
        </p:txBody>
      </p:sp>
    </p:spTree>
    <p:extLst>
      <p:ext uri="{BB962C8B-B14F-4D97-AF65-F5344CB8AC3E}">
        <p14:creationId xmlns:p14="http://schemas.microsoft.com/office/powerpoint/2010/main" val="2985730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99489B1-ECF0-4D2A-B54A-265E2706146A}" type="datetimeFigureOut">
              <a:rPr lang="en-GB" smtClean="0"/>
              <a:t>08/07/2021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08948A8-A306-4072-8328-7E257483A668}" type="slidenum">
              <a:rPr lang="en-GB" smtClean="0"/>
              <a:t>‹#›</a:t>
            </a:fld>
            <a:endParaRPr lang="en-GB"/>
          </a:p>
        </p:txBody>
      </p:sp>
    </p:spTree>
    <p:extLst>
      <p:ext uri="{BB962C8B-B14F-4D97-AF65-F5344CB8AC3E}">
        <p14:creationId xmlns:p14="http://schemas.microsoft.com/office/powerpoint/2010/main" val="3572657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99489B1-ECF0-4D2A-B54A-265E2706146A}" type="datetimeFigureOut">
              <a:rPr lang="en-GB" smtClean="0"/>
              <a:t>08/07/2021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08948A8-A306-4072-8328-7E257483A668}" type="slidenum">
              <a:rPr lang="en-GB" smtClean="0"/>
              <a:t>‹#›</a:t>
            </a:fld>
            <a:endParaRPr lang="en-GB"/>
          </a:p>
        </p:txBody>
      </p:sp>
    </p:spTree>
    <p:extLst>
      <p:ext uri="{BB962C8B-B14F-4D97-AF65-F5344CB8AC3E}">
        <p14:creationId xmlns:p14="http://schemas.microsoft.com/office/powerpoint/2010/main" val="2117101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99489B1-ECF0-4D2A-B54A-265E2706146A}" type="datetimeFigureOut">
              <a:rPr lang="en-GB" smtClean="0"/>
              <a:t>08/07/2021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08948A8-A306-4072-8328-7E257483A668}" type="slidenum">
              <a:rPr lang="en-GB" smtClean="0"/>
              <a:t>‹#›</a:t>
            </a:fld>
            <a:endParaRPr lang="en-GB"/>
          </a:p>
        </p:txBody>
      </p:sp>
    </p:spTree>
    <p:extLst>
      <p:ext uri="{BB962C8B-B14F-4D97-AF65-F5344CB8AC3E}">
        <p14:creationId xmlns:p14="http://schemas.microsoft.com/office/powerpoint/2010/main" val="396384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9489B1-ECF0-4D2A-B54A-265E2706146A}" type="datetimeFigureOut">
              <a:rPr lang="en-GB" smtClean="0"/>
              <a:t>08/07/2021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08948A8-A306-4072-8328-7E257483A668}" type="slidenum">
              <a:rPr lang="en-GB" smtClean="0"/>
              <a:t>‹#›</a:t>
            </a:fld>
            <a:endParaRPr lang="en-GB"/>
          </a:p>
        </p:txBody>
      </p:sp>
    </p:spTree>
    <p:extLst>
      <p:ext uri="{BB962C8B-B14F-4D97-AF65-F5344CB8AC3E}">
        <p14:creationId xmlns:p14="http://schemas.microsoft.com/office/powerpoint/2010/main" val="786727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99489B1-ECF0-4D2A-B54A-265E2706146A}" type="datetimeFigureOut">
              <a:rPr lang="en-GB" smtClean="0"/>
              <a:t>08/07/2021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08948A8-A306-4072-8328-7E257483A668}" type="slidenum">
              <a:rPr lang="en-GB" smtClean="0"/>
              <a:t>‹#›</a:t>
            </a:fld>
            <a:endParaRPr lang="en-GB"/>
          </a:p>
        </p:txBody>
      </p:sp>
    </p:spTree>
    <p:extLst>
      <p:ext uri="{BB962C8B-B14F-4D97-AF65-F5344CB8AC3E}">
        <p14:creationId xmlns:p14="http://schemas.microsoft.com/office/powerpoint/2010/main" val="4053611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99489B1-ECF0-4D2A-B54A-265E2706146A}" type="datetimeFigureOut">
              <a:rPr lang="en-GB" smtClean="0"/>
              <a:t>08/07/2021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08948A8-A306-4072-8328-7E257483A668}" type="slidenum">
              <a:rPr lang="en-GB" smtClean="0"/>
              <a:t>‹#›</a:t>
            </a:fld>
            <a:endParaRPr lang="en-GB"/>
          </a:p>
        </p:txBody>
      </p:sp>
    </p:spTree>
    <p:extLst>
      <p:ext uri="{BB962C8B-B14F-4D97-AF65-F5344CB8AC3E}">
        <p14:creationId xmlns:p14="http://schemas.microsoft.com/office/powerpoint/2010/main" val="3505283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9489B1-ECF0-4D2A-B54A-265E2706146A}" type="datetimeFigureOut">
              <a:rPr lang="en-GB" smtClean="0"/>
              <a:t>08/07/2021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948A8-A306-4072-8328-7E257483A668}" type="slidenum">
              <a:rPr lang="en-GB" smtClean="0"/>
              <a:t>‹#›</a:t>
            </a:fld>
            <a:endParaRPr lang="en-GB"/>
          </a:p>
        </p:txBody>
      </p:sp>
    </p:spTree>
    <p:extLst>
      <p:ext uri="{BB962C8B-B14F-4D97-AF65-F5344CB8AC3E}">
        <p14:creationId xmlns:p14="http://schemas.microsoft.com/office/powerpoint/2010/main" val="27232861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06422" y="353950"/>
            <a:ext cx="10579154" cy="553998"/>
          </a:xfrm>
          <a:prstGeom prst="rect">
            <a:avLst/>
          </a:prstGeom>
        </p:spPr>
        <p:txBody>
          <a:bodyPr wrap="square" lIns="0" tIns="0" rIns="0" bIns="0">
            <a:spAutoFit/>
          </a:bodyPr>
          <a:lstStyle>
            <a:lvl1pPr>
              <a:defRPr sz="3600" b="1" i="0">
                <a:solidFill>
                  <a:srgbClr val="0072BC"/>
                </a:solidFill>
                <a:latin typeface="Tahoma"/>
                <a:cs typeface="Tahoma"/>
              </a:defRPr>
            </a:lvl1pPr>
          </a:lstStyle>
          <a:p>
            <a:endParaRPr/>
          </a:p>
        </p:txBody>
      </p:sp>
      <p:sp>
        <p:nvSpPr>
          <p:cNvPr id="3" name="Holder 3"/>
          <p:cNvSpPr>
            <a:spLocks noGrp="1"/>
          </p:cNvSpPr>
          <p:nvPr>
            <p:ph type="body" idx="1"/>
          </p:nvPr>
        </p:nvSpPr>
        <p:spPr>
          <a:xfrm>
            <a:off x="824234" y="1826267"/>
            <a:ext cx="7338367"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39"/>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39"/>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7/8/2021</a:t>
            </a:fld>
            <a:endParaRPr lang="en-US"/>
          </a:p>
        </p:txBody>
      </p:sp>
      <p:sp>
        <p:nvSpPr>
          <p:cNvPr id="6" name="Holder 6"/>
          <p:cNvSpPr>
            <a:spLocks noGrp="1"/>
          </p:cNvSpPr>
          <p:nvPr>
            <p:ph type="sldNum" sz="quarter" idx="7"/>
          </p:nvPr>
        </p:nvSpPr>
        <p:spPr>
          <a:xfrm>
            <a:off x="8778240" y="6377939"/>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0067700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Lst>
  <p:txStyles>
    <p:titleStyle>
      <a:lvl1pPr>
        <a:defRPr>
          <a:latin typeface="+mj-lt"/>
          <a:ea typeface="+mj-ea"/>
          <a:cs typeface="+mj-cs"/>
        </a:defRPr>
      </a:lvl1pPr>
    </p:titleStyle>
    <p:body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bodyStyle>
    <p:other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hyperlink" Target="http://vimeo.com/14292661" TargetMode="External"/><Relationship Id="rId7" Type="http://schemas.openxmlformats.org/officeDocument/2006/relationships/hyperlink" Target="https://creativecommons.org/licenses/by-nc-sa/3.0/" TargetMode="External"/><Relationship Id="rId2" Type="http://schemas.openxmlformats.org/officeDocument/2006/relationships/image" Target="../media/image15.jpg"/><Relationship Id="rId1" Type="http://schemas.openxmlformats.org/officeDocument/2006/relationships/slideLayout" Target="../slideLayouts/slideLayout12.xml"/><Relationship Id="rId6" Type="http://schemas.openxmlformats.org/officeDocument/2006/relationships/hyperlink" Target="https://creativecommons.org/licenses/by-nc-nd/3.0/" TargetMode="External"/><Relationship Id="rId5" Type="http://schemas.openxmlformats.org/officeDocument/2006/relationships/hyperlink" Target="https://iris.peabody.vanderbilt.edu/module/da/cresource/q2/p03/" TargetMode="Externa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2" Type="http://schemas.openxmlformats.org/officeDocument/2006/relationships/image" Target="../media/image17.jpg_large"/><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6.xml"/><Relationship Id="rId4" Type="http://schemas.openxmlformats.org/officeDocument/2006/relationships/hyperlink" Target="https://anupturnedsoul.wordpress.com/2018/12/27/the-worth-of-words/"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152400" y="-47042"/>
            <a:ext cx="8656320" cy="461929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b="1" dirty="0">
              <a:solidFill>
                <a:srgbClr val="3366FF"/>
              </a:solidFill>
              <a:latin typeface="Arial" panose="020B0604020202020204" pitchFamily="34" charset="0"/>
              <a:cs typeface="Arial" panose="020B0604020202020204" pitchFamily="34" charset="0"/>
            </a:endParaRPr>
          </a:p>
          <a:p>
            <a:pPr algn="ctr"/>
            <a:endParaRPr lang="en-GB" b="1" dirty="0">
              <a:solidFill>
                <a:srgbClr val="3366FF"/>
              </a:solidFill>
              <a:latin typeface="Arial" panose="020B0604020202020204" pitchFamily="34" charset="0"/>
              <a:cs typeface="Arial" panose="020B0604020202020204" pitchFamily="34" charset="0"/>
            </a:endParaRPr>
          </a:p>
          <a:p>
            <a:pPr algn="ctr"/>
            <a:r>
              <a:rPr lang="en-GB" sz="4800" b="1" dirty="0">
                <a:solidFill>
                  <a:srgbClr val="3366FF"/>
                </a:solidFill>
                <a:latin typeface="Arial" panose="020B0604020202020204" pitchFamily="34" charset="0"/>
                <a:cs typeface="Arial" panose="020B0604020202020204" pitchFamily="34" charset="0"/>
              </a:rPr>
              <a:t>The power of language!</a:t>
            </a:r>
          </a:p>
          <a:p>
            <a:pPr algn="ctr"/>
            <a:endParaRPr lang="en-GB" sz="4800" b="1" dirty="0">
              <a:solidFill>
                <a:srgbClr val="3366FF"/>
              </a:solidFill>
              <a:latin typeface="Arial" panose="020B0604020202020204" pitchFamily="34" charset="0"/>
              <a:cs typeface="Arial" panose="020B0604020202020204" pitchFamily="34" charset="0"/>
            </a:endParaRPr>
          </a:p>
          <a:p>
            <a:pPr algn="ctr"/>
            <a:r>
              <a:rPr lang="en-GB" sz="4800" b="1" dirty="0">
                <a:solidFill>
                  <a:srgbClr val="3366FF"/>
                </a:solidFill>
                <a:latin typeface="Arial" panose="020B0604020202020204" pitchFamily="34" charset="0"/>
                <a:cs typeface="Arial" panose="020B0604020202020204" pitchFamily="34" charset="0"/>
              </a:rPr>
              <a:t>Leading Together Festival</a:t>
            </a:r>
          </a:p>
          <a:p>
            <a:pPr algn="ctr"/>
            <a:r>
              <a:rPr lang="en-GB" sz="4800" b="1" dirty="0">
                <a:solidFill>
                  <a:srgbClr val="3366FF"/>
                </a:solidFill>
                <a:latin typeface="Arial" panose="020B0604020202020204" pitchFamily="34" charset="0"/>
                <a:cs typeface="Arial" panose="020B0604020202020204" pitchFamily="34" charset="0"/>
              </a:rPr>
              <a:t>  </a:t>
            </a:r>
            <a:endParaRPr lang="en-GB" sz="4000" dirty="0">
              <a:latin typeface="Arial" panose="020B0604020202020204" pitchFamily="34" charset="0"/>
              <a:cs typeface="Arial" panose="020B0604020202020204" pitchFamily="34" charset="0"/>
            </a:endParaRPr>
          </a:p>
          <a:p>
            <a:pPr algn="ctr"/>
            <a:endParaRPr lang="en-GB" b="1" dirty="0">
              <a:solidFill>
                <a:srgbClr val="3366FF"/>
              </a:solidFill>
              <a:latin typeface="Arial" panose="020B0604020202020204" pitchFamily="34" charset="0"/>
              <a:cs typeface="Arial" panose="020B0604020202020204" pitchFamily="34" charset="0"/>
            </a:endParaRPr>
          </a:p>
        </p:txBody>
      </p:sp>
      <p:sp>
        <p:nvSpPr>
          <p:cNvPr id="2" name="TextBox 1"/>
          <p:cNvSpPr txBox="1"/>
          <p:nvPr/>
        </p:nvSpPr>
        <p:spPr>
          <a:xfrm>
            <a:off x="6585584" y="4885146"/>
            <a:ext cx="5408295" cy="184666"/>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20163640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BFDC535F-AC0A-417D-96AB-6706BECACD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726" cy="6858000"/>
          </a:xfrm>
          <a:prstGeom prst="rect">
            <a:avLst/>
          </a:prstGeom>
          <a:solidFill>
            <a:srgbClr val="4A7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97AAAF8E-31DB-4148-8FCA-4D8233D691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5953" y="484068"/>
            <a:ext cx="6898027" cy="58893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34A44DEE-87E2-4F7F-9D56-579DA380FABF}"/>
              </a:ext>
            </a:extLst>
          </p:cNvPr>
          <p:cNvPicPr>
            <a:picLocks noChangeAspect="1"/>
          </p:cNvPicPr>
          <p:nvPr/>
        </p:nvPicPr>
        <p:blipFill>
          <a:blip r:embed="rId3"/>
          <a:stretch>
            <a:fillRect/>
          </a:stretch>
        </p:blipFill>
        <p:spPr>
          <a:xfrm>
            <a:off x="818437" y="1061866"/>
            <a:ext cx="6253058" cy="4733705"/>
          </a:xfrm>
          <a:prstGeom prst="rect">
            <a:avLst/>
          </a:prstGeom>
        </p:spPr>
      </p:pic>
      <p:sp>
        <p:nvSpPr>
          <p:cNvPr id="68" name="Rectangle 67">
            <a:extLst>
              <a:ext uri="{FF2B5EF4-FFF2-40B4-BE49-F238E27FC236}">
                <a16:creationId xmlns:a16="http://schemas.microsoft.com/office/drawing/2014/main" id="{AA274328-4774-4DF9-BA53-452565122F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1393" y="484069"/>
            <a:ext cx="4145975" cy="349989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5BB319B9-83AC-4D8D-A7CD-C426E82030E7}"/>
              </a:ext>
            </a:extLst>
          </p:cNvPr>
          <p:cNvPicPr>
            <a:picLocks noChangeAspect="1"/>
          </p:cNvPicPr>
          <p:nvPr/>
        </p:nvPicPr>
        <p:blipFill>
          <a:blip r:embed="rId4"/>
          <a:stretch>
            <a:fillRect/>
          </a:stretch>
        </p:blipFill>
        <p:spPr>
          <a:xfrm>
            <a:off x="7561393" y="484068"/>
            <a:ext cx="4145975" cy="3499899"/>
          </a:xfrm>
          <a:prstGeom prst="rect">
            <a:avLst/>
          </a:prstGeom>
        </p:spPr>
      </p:pic>
      <p:sp>
        <p:nvSpPr>
          <p:cNvPr id="70" name="Rectangle 69">
            <a:extLst>
              <a:ext uri="{FF2B5EF4-FFF2-40B4-BE49-F238E27FC236}">
                <a16:creationId xmlns:a16="http://schemas.microsoft.com/office/drawing/2014/main" id="{01C7B46D-2FEF-4FAA-915B-8B21A66BB6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1393" y="4144834"/>
            <a:ext cx="4145975" cy="221151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3FD32098-77C5-4C6A-9CFF-75B8C6C48242}"/>
              </a:ext>
            </a:extLst>
          </p:cNvPr>
          <p:cNvPicPr>
            <a:picLocks noChangeAspect="1"/>
          </p:cNvPicPr>
          <p:nvPr/>
        </p:nvPicPr>
        <p:blipFill>
          <a:blip r:embed="rId5"/>
          <a:stretch>
            <a:fillRect/>
          </a:stretch>
        </p:blipFill>
        <p:spPr>
          <a:xfrm>
            <a:off x="7883059" y="4515038"/>
            <a:ext cx="3502643" cy="1471109"/>
          </a:xfrm>
          <a:prstGeom prst="rect">
            <a:avLst/>
          </a:prstGeom>
        </p:spPr>
      </p:pic>
    </p:spTree>
    <p:extLst>
      <p:ext uri="{BB962C8B-B14F-4D97-AF65-F5344CB8AC3E}">
        <p14:creationId xmlns:p14="http://schemas.microsoft.com/office/powerpoint/2010/main" val="3666024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D4993743-B10A-433C-9996-3035D2C3A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5">
            <a:extLst>
              <a:ext uri="{FF2B5EF4-FFF2-40B4-BE49-F238E27FC236}">
                <a16:creationId xmlns:a16="http://schemas.microsoft.com/office/drawing/2014/main" id="{BB3B8946-A0AA-42D4-8A24-639DC6EA17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46">
            <a:extLst>
              <a:ext uri="{FF2B5EF4-FFF2-40B4-BE49-F238E27FC236}">
                <a16:creationId xmlns:a16="http://schemas.microsoft.com/office/drawing/2014/main" id="{AB1038E6-06EF-4DCB-B52E-D3825C50F7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47">
            <a:extLst>
              <a:ext uri="{FF2B5EF4-FFF2-40B4-BE49-F238E27FC236}">
                <a16:creationId xmlns:a16="http://schemas.microsoft.com/office/drawing/2014/main" id="{5C7EF35C-8B7D-4026-8F09-8B2B225057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44">
            <a:extLst>
              <a:ext uri="{FF2B5EF4-FFF2-40B4-BE49-F238E27FC236}">
                <a16:creationId xmlns:a16="http://schemas.microsoft.com/office/drawing/2014/main" id="{5F24A71D-C0A9-49AC-B2D1-5A9EA2BD3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348538"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Rectangle 54">
            <a:extLst>
              <a:ext uri="{FF2B5EF4-FFF2-40B4-BE49-F238E27FC236}">
                <a16:creationId xmlns:a16="http://schemas.microsoft.com/office/drawing/2014/main" id="{14280C55-570C-4284-9850-B2BA33DB67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7033095"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9F61744A-45B8-4E71-8684-921B3BDAA4EA}"/>
              </a:ext>
            </a:extLst>
          </p:cNvPr>
          <p:cNvSpPr>
            <a:spLocks noGrp="1"/>
          </p:cNvSpPr>
          <p:nvPr>
            <p:ph type="title"/>
          </p:nvPr>
        </p:nvSpPr>
        <p:spPr>
          <a:xfrm>
            <a:off x="964760" y="804328"/>
            <a:ext cx="6091312" cy="1205821"/>
          </a:xfrm>
        </p:spPr>
        <p:txBody>
          <a:bodyPr>
            <a:normAutofit/>
          </a:bodyPr>
          <a:lstStyle/>
          <a:p>
            <a:r>
              <a:rPr lang="en-US" sz="4000" b="1">
                <a:solidFill>
                  <a:srgbClr val="FEFFFF"/>
                </a:solidFill>
              </a:rPr>
              <a:t>Microaggression</a:t>
            </a:r>
            <a:endParaRPr lang="en-GB" sz="4000" b="1">
              <a:solidFill>
                <a:srgbClr val="FEFFFF"/>
              </a:solidFill>
            </a:endParaRPr>
          </a:p>
        </p:txBody>
      </p:sp>
      <p:sp>
        <p:nvSpPr>
          <p:cNvPr id="3" name="Content Placeholder 2">
            <a:extLst>
              <a:ext uri="{FF2B5EF4-FFF2-40B4-BE49-F238E27FC236}">
                <a16:creationId xmlns:a16="http://schemas.microsoft.com/office/drawing/2014/main" id="{CA4CE86B-2A87-417A-B286-EAFA9961A734}"/>
              </a:ext>
            </a:extLst>
          </p:cNvPr>
          <p:cNvSpPr>
            <a:spLocks noGrp="1"/>
          </p:cNvSpPr>
          <p:nvPr>
            <p:ph idx="1"/>
          </p:nvPr>
        </p:nvSpPr>
        <p:spPr>
          <a:xfrm>
            <a:off x="1282189" y="2494450"/>
            <a:ext cx="5773883" cy="3563159"/>
          </a:xfrm>
        </p:spPr>
        <p:txBody>
          <a:bodyPr>
            <a:normAutofit/>
          </a:bodyPr>
          <a:lstStyle/>
          <a:p>
            <a:r>
              <a:rPr lang="en-US" sz="2400" dirty="0">
                <a:latin typeface="Calibri Light" panose="020F0302020204030204" pitchFamily="34" charset="0"/>
                <a:cs typeface="Calibri Light" panose="020F0302020204030204" pitchFamily="34" charset="0"/>
              </a:rPr>
              <a:t>M</a:t>
            </a:r>
            <a:r>
              <a:rPr lang="en-US" sz="2400" b="0" i="0" dirty="0">
                <a:effectLst/>
                <a:latin typeface="Calibri Light" panose="020F0302020204030204" pitchFamily="34" charset="0"/>
                <a:cs typeface="Calibri Light" panose="020F0302020204030204" pitchFamily="34" charset="0"/>
              </a:rPr>
              <a:t>icroaggression is a comment or gesture (whether made intentionally or not) that feeds into stereotypes or negative assumptions created around oppressed or marginalized groups of people. </a:t>
            </a:r>
          </a:p>
          <a:p>
            <a:endParaRPr lang="en-US" sz="2400" b="0" i="0" dirty="0">
              <a:effectLst/>
              <a:latin typeface="Calibri Light" panose="020F0302020204030204" pitchFamily="34" charset="0"/>
              <a:cs typeface="Calibri Light" panose="020F0302020204030204" pitchFamily="34" charset="0"/>
            </a:endParaRPr>
          </a:p>
          <a:p>
            <a:r>
              <a:rPr lang="en-US" sz="2400" dirty="0">
                <a:latin typeface="Calibri Light" panose="020F0302020204030204" pitchFamily="34" charset="0"/>
                <a:cs typeface="Calibri Light" panose="020F0302020204030204" pitchFamily="34" charset="0"/>
              </a:rPr>
              <a:t>It does not only affect race or ethnicity it includes comments about</a:t>
            </a:r>
            <a:r>
              <a:rPr lang="en-GB" sz="2400" b="0" i="0" dirty="0">
                <a:effectLst/>
                <a:latin typeface="Calibri Light" panose="020F0302020204030204" pitchFamily="34" charset="0"/>
                <a:cs typeface="Calibri Light" panose="020F0302020204030204" pitchFamily="34" charset="0"/>
              </a:rPr>
              <a:t> religion, gender, sexual orientation, appearance  or disability.</a:t>
            </a:r>
            <a:endParaRPr lang="en-US" sz="2400" dirty="0">
              <a:latin typeface="Calibri Light" panose="020F0302020204030204" pitchFamily="34" charset="0"/>
              <a:cs typeface="Calibri Light" panose="020F0302020204030204" pitchFamily="34" charset="0"/>
            </a:endParaRPr>
          </a:p>
          <a:p>
            <a:endParaRPr lang="en-GB" sz="2400" dirty="0"/>
          </a:p>
        </p:txBody>
      </p:sp>
      <p:pic>
        <p:nvPicPr>
          <p:cNvPr id="14" name="Picture 13" descr="A blue sign with white text&#10;&#10;Description automatically generated with low confidence">
            <a:extLst>
              <a:ext uri="{FF2B5EF4-FFF2-40B4-BE49-F238E27FC236}">
                <a16:creationId xmlns:a16="http://schemas.microsoft.com/office/drawing/2014/main" id="{24E23ABC-3683-4AAC-810E-09956660364B}"/>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8681" r="2" b="4701"/>
          <a:stretch/>
        </p:blipFill>
        <p:spPr>
          <a:xfrm>
            <a:off x="8024706" y="1172654"/>
            <a:ext cx="3343407" cy="1629028"/>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D9E9DA39-744F-4ADA-B95F-A5A25B7D7481}"/>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r="3" b="8820"/>
          <a:stretch/>
        </p:blipFill>
        <p:spPr>
          <a:xfrm>
            <a:off x="8599406" y="2881692"/>
            <a:ext cx="2769469" cy="3483144"/>
          </a:xfrm>
          <a:prstGeom prst="rect">
            <a:avLst/>
          </a:prstGeom>
        </p:spPr>
      </p:pic>
      <p:sp>
        <p:nvSpPr>
          <p:cNvPr id="6" name="TextBox 5">
            <a:extLst>
              <a:ext uri="{FF2B5EF4-FFF2-40B4-BE49-F238E27FC236}">
                <a16:creationId xmlns:a16="http://schemas.microsoft.com/office/drawing/2014/main" id="{E763A961-D729-4926-85AB-8246E142DF62}"/>
              </a:ext>
            </a:extLst>
          </p:cNvPr>
          <p:cNvSpPr txBox="1"/>
          <p:nvPr/>
        </p:nvSpPr>
        <p:spPr>
          <a:xfrm>
            <a:off x="8599406" y="6344818"/>
            <a:ext cx="2459327" cy="200055"/>
          </a:xfrm>
          <a:prstGeom prst="rect">
            <a:avLst/>
          </a:prstGeom>
          <a:solidFill>
            <a:srgbClr val="000000"/>
          </a:solidFill>
        </p:spPr>
        <p:txBody>
          <a:bodyPr wrap="none" rtlCol="0">
            <a:spAutoFit/>
          </a:bodyPr>
          <a:lstStyle/>
          <a:p>
            <a:pPr algn="r">
              <a:spcAft>
                <a:spcPts val="600"/>
              </a:spcAft>
            </a:pPr>
            <a:r>
              <a:rPr lang="en-GB" sz="700" dirty="0">
                <a:solidFill>
                  <a:srgbClr val="FFFFFF"/>
                </a:solidFill>
                <a:hlinkClick r:id="rId5" tooltip="https://iris.peabody.vanderbilt.edu/module/da/cresource/q2/p03/">
                  <a:extLst>
                    <a:ext uri="{A12FA001-AC4F-418D-AE19-62706E023703}">
                      <ahyp:hlinkClr xmlns:ahyp="http://schemas.microsoft.com/office/drawing/2018/hyperlinkcolor" val="tx"/>
                    </a:ext>
                  </a:extLst>
                </a:hlinkClick>
              </a:rPr>
              <a:t>This Photo</a:t>
            </a:r>
            <a:r>
              <a:rPr lang="en-GB" sz="700" dirty="0">
                <a:solidFill>
                  <a:srgbClr val="FFFFFF"/>
                </a:solidFill>
              </a:rPr>
              <a:t> by Unknown Author is licensed under </a:t>
            </a:r>
            <a:r>
              <a:rPr lang="en-GB" sz="700" dirty="0">
                <a:solidFill>
                  <a:srgbClr val="FFFFFF"/>
                </a:solidFill>
                <a:hlinkClick r:id="rId6" tooltip="https://creativecommons.org/licenses/by-nc-nd/3.0/">
                  <a:extLst>
                    <a:ext uri="{A12FA001-AC4F-418D-AE19-62706E023703}">
                      <ahyp:hlinkClr xmlns:ahyp="http://schemas.microsoft.com/office/drawing/2018/hyperlinkcolor" val="tx"/>
                    </a:ext>
                  </a:extLst>
                </a:hlinkClick>
              </a:rPr>
              <a:t>CC BY-NC-ND</a:t>
            </a:r>
            <a:endParaRPr lang="en-GB" sz="700" dirty="0">
              <a:solidFill>
                <a:srgbClr val="FFFFFF"/>
              </a:solidFill>
            </a:endParaRPr>
          </a:p>
        </p:txBody>
      </p:sp>
      <p:sp>
        <p:nvSpPr>
          <p:cNvPr id="16" name="TextBox 15">
            <a:extLst>
              <a:ext uri="{FF2B5EF4-FFF2-40B4-BE49-F238E27FC236}">
                <a16:creationId xmlns:a16="http://schemas.microsoft.com/office/drawing/2014/main" id="{B0B7240C-22CD-46A0-BB4C-8AAE69489B62}"/>
              </a:ext>
            </a:extLst>
          </p:cNvPr>
          <p:cNvSpPr txBox="1"/>
          <p:nvPr/>
        </p:nvSpPr>
        <p:spPr>
          <a:xfrm>
            <a:off x="8928021" y="2601627"/>
            <a:ext cx="2440092" cy="200055"/>
          </a:xfrm>
          <a:prstGeom prst="rect">
            <a:avLst/>
          </a:prstGeom>
          <a:solidFill>
            <a:srgbClr val="000000"/>
          </a:solidFill>
        </p:spPr>
        <p:txBody>
          <a:bodyPr wrap="none" rtlCol="0">
            <a:spAutoFit/>
          </a:bodyPr>
          <a:lstStyle/>
          <a:p>
            <a:pPr algn="r">
              <a:spcAft>
                <a:spcPts val="600"/>
              </a:spcAft>
            </a:pPr>
            <a:r>
              <a:rPr lang="en-GB" sz="700" dirty="0">
                <a:solidFill>
                  <a:srgbClr val="FFFFFF"/>
                </a:solidFill>
                <a:hlinkClick r:id="rId3" tooltip="http://vimeo.com/14292661">
                  <a:extLst>
                    <a:ext uri="{A12FA001-AC4F-418D-AE19-62706E023703}">
                      <ahyp:hlinkClr xmlns:ahyp="http://schemas.microsoft.com/office/drawing/2018/hyperlinkcolor" val="tx"/>
                    </a:ext>
                  </a:extLst>
                </a:hlinkClick>
              </a:rPr>
              <a:t>This Photo</a:t>
            </a:r>
            <a:r>
              <a:rPr lang="en-GB" sz="700" dirty="0">
                <a:solidFill>
                  <a:srgbClr val="FFFFFF"/>
                </a:solidFill>
              </a:rPr>
              <a:t> by Unknown Author is licensed under </a:t>
            </a:r>
            <a:r>
              <a:rPr lang="en-GB" sz="700" dirty="0">
                <a:solidFill>
                  <a:srgbClr val="FFFFFF"/>
                </a:solidFill>
                <a:hlinkClick r:id="rId7" tooltip="https://creativecommons.org/licenses/by-nc-sa/3.0/">
                  <a:extLst>
                    <a:ext uri="{A12FA001-AC4F-418D-AE19-62706E023703}">
                      <ahyp:hlinkClr xmlns:ahyp="http://schemas.microsoft.com/office/drawing/2018/hyperlinkcolor" val="tx"/>
                    </a:ext>
                  </a:extLst>
                </a:hlinkClick>
              </a:rPr>
              <a:t>CC BY-SA-NC</a:t>
            </a:r>
            <a:endParaRPr lang="en-GB" sz="700" dirty="0">
              <a:solidFill>
                <a:srgbClr val="FFFFFF"/>
              </a:solidFill>
            </a:endParaRPr>
          </a:p>
        </p:txBody>
      </p:sp>
    </p:spTree>
    <p:extLst>
      <p:ext uri="{BB962C8B-B14F-4D97-AF65-F5344CB8AC3E}">
        <p14:creationId xmlns:p14="http://schemas.microsoft.com/office/powerpoint/2010/main" val="2675846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3">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screenshot of a cell phone&#10;&#10;Description automatically generated">
            <a:extLst>
              <a:ext uri="{FF2B5EF4-FFF2-40B4-BE49-F238E27FC236}">
                <a16:creationId xmlns:a16="http://schemas.microsoft.com/office/drawing/2014/main" id="{5F3846F5-8622-44C5-9422-60DA85A7371E}"/>
              </a:ext>
            </a:extLst>
          </p:cNvPr>
          <p:cNvPicPr>
            <a:picLocks noChangeAspect="1"/>
          </p:cNvPicPr>
          <p:nvPr/>
        </p:nvPicPr>
        <p:blipFill rotWithShape="1">
          <a:blip r:embed="rId2">
            <a:extLst>
              <a:ext uri="{28A0092B-C50C-407E-A947-70E740481C1C}">
                <a14:useLocalDpi xmlns:a14="http://schemas.microsoft.com/office/drawing/2010/main" val="0"/>
              </a:ext>
            </a:extLst>
          </a:blip>
          <a:srcRect t="73" r="3" b="3"/>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16"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2529E6B-5BC3-43E5-A37F-C6C5E05CB0F2}"/>
              </a:ext>
            </a:extLst>
          </p:cNvPr>
          <p:cNvSpPr>
            <a:spLocks noGrp="1"/>
          </p:cNvSpPr>
          <p:nvPr>
            <p:ph type="title"/>
          </p:nvPr>
        </p:nvSpPr>
        <p:spPr>
          <a:xfrm>
            <a:off x="4423410" y="407987"/>
            <a:ext cx="7543800" cy="1325563"/>
          </a:xfrm>
        </p:spPr>
        <p:txBody>
          <a:bodyPr>
            <a:normAutofit/>
          </a:bodyPr>
          <a:lstStyle/>
          <a:p>
            <a:pPr algn="ctr"/>
            <a:r>
              <a:rPr lang="en-US" sz="4000" dirty="0">
                <a:latin typeface="+mn-lt"/>
              </a:rPr>
              <a:t>Microaggression -why does it matter?</a:t>
            </a:r>
            <a:endParaRPr lang="en-GB" sz="4000" dirty="0"/>
          </a:p>
        </p:txBody>
      </p:sp>
      <p:sp>
        <p:nvSpPr>
          <p:cNvPr id="3" name="Content Placeholder 2">
            <a:extLst>
              <a:ext uri="{FF2B5EF4-FFF2-40B4-BE49-F238E27FC236}">
                <a16:creationId xmlns:a16="http://schemas.microsoft.com/office/drawing/2014/main" id="{9EAE87E0-5F7D-4557-8790-6C3E74C9C2A5}"/>
              </a:ext>
            </a:extLst>
          </p:cNvPr>
          <p:cNvSpPr>
            <a:spLocks noGrp="1"/>
          </p:cNvSpPr>
          <p:nvPr>
            <p:ph idx="1"/>
          </p:nvPr>
        </p:nvSpPr>
        <p:spPr>
          <a:xfrm>
            <a:off x="5190172" y="1628204"/>
            <a:ext cx="6659880" cy="4351338"/>
          </a:xfrm>
        </p:spPr>
        <p:txBody>
          <a:bodyPr>
            <a:noAutofit/>
          </a:bodyPr>
          <a:lstStyle/>
          <a:p>
            <a:pPr marL="0" indent="0">
              <a:buNone/>
            </a:pPr>
            <a:r>
              <a:rPr lang="en-US" sz="1800" dirty="0">
                <a:latin typeface="Calibri Light" panose="020F0302020204030204" pitchFamily="34" charset="0"/>
                <a:cs typeface="Calibri Light" panose="020F0302020204030204" pitchFamily="34" charset="0"/>
              </a:rPr>
              <a:t>It is important to pay attention to how we talk. For example :</a:t>
            </a:r>
            <a:r>
              <a:rPr lang="en-US" sz="1800" b="0" i="0" dirty="0">
                <a:effectLst/>
                <a:latin typeface="Calibri Light" panose="020F0302020204030204" pitchFamily="34" charset="0"/>
                <a:cs typeface="Calibri Light" panose="020F0302020204030204" pitchFamily="34" charset="0"/>
              </a:rPr>
              <a:t> </a:t>
            </a:r>
            <a:r>
              <a:rPr lang="en-US" sz="1800" dirty="0">
                <a:latin typeface="Calibri Light" panose="020F0302020204030204" pitchFamily="34" charset="0"/>
                <a:cs typeface="Calibri Light" panose="020F0302020204030204" pitchFamily="34" charset="0"/>
              </a:rPr>
              <a:t> </a:t>
            </a:r>
          </a:p>
          <a:p>
            <a:r>
              <a:rPr lang="en-US" sz="1800" b="0" i="0" dirty="0">
                <a:effectLst/>
                <a:latin typeface="Calibri Light" panose="020F0302020204030204" pitchFamily="34" charset="0"/>
                <a:cs typeface="Calibri Light" panose="020F0302020204030204" pitchFamily="34" charset="0"/>
              </a:rPr>
              <a:t>You're so articulate.“ “You speak so well”</a:t>
            </a:r>
          </a:p>
          <a:p>
            <a:pPr marL="285750" indent="-285750">
              <a:buFont typeface="Arial" panose="020B0604020202020204" pitchFamily="34" charset="0"/>
              <a:buChar char="•"/>
            </a:pPr>
            <a:r>
              <a:rPr lang="en-US" sz="1800" b="0" i="0" dirty="0">
                <a:effectLst/>
                <a:latin typeface="Calibri Light" panose="020F0302020204030204" pitchFamily="34" charset="0"/>
                <a:cs typeface="Calibri Light" panose="020F0302020204030204" pitchFamily="34" charset="0"/>
              </a:rPr>
              <a:t>"You don't look transgender."</a:t>
            </a:r>
          </a:p>
          <a:p>
            <a:pPr marL="285750" indent="-285750">
              <a:buFont typeface="Arial" panose="020B0604020202020204" pitchFamily="34" charset="0"/>
              <a:buChar char="•"/>
            </a:pPr>
            <a:r>
              <a:rPr lang="en-US" sz="1800" b="0" i="0" dirty="0">
                <a:effectLst/>
                <a:latin typeface="Calibri Light" panose="020F0302020204030204" pitchFamily="34" charset="0"/>
                <a:cs typeface="Calibri Light" panose="020F0302020204030204" pitchFamily="34" charset="0"/>
              </a:rPr>
              <a:t>"Your name is hard to pronounce. Can I call you this instead?“</a:t>
            </a:r>
            <a:endParaRPr lang="en-US" sz="1800" dirty="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n-US" sz="1800" b="0" i="0" dirty="0">
                <a:effectLst/>
                <a:latin typeface="Calibri Light" panose="020F0302020204030204" pitchFamily="34" charset="0"/>
                <a:cs typeface="Calibri Light" panose="020F0302020204030204" pitchFamily="34" charset="0"/>
              </a:rPr>
              <a:t>"You're Asian? You should meet my one Chinese friend. You all may know each other.“</a:t>
            </a:r>
          </a:p>
          <a:p>
            <a:pPr marL="285750" indent="-285750">
              <a:buFont typeface="Arial" panose="020B0604020202020204" pitchFamily="34" charset="0"/>
              <a:buChar char="•"/>
            </a:pPr>
            <a:r>
              <a:rPr lang="en-US" sz="1800" b="0" i="0" dirty="0">
                <a:effectLst/>
                <a:latin typeface="Calibri Light" panose="020F0302020204030204" pitchFamily="34" charset="0"/>
                <a:cs typeface="Calibri Light" panose="020F0302020204030204" pitchFamily="34" charset="0"/>
              </a:rPr>
              <a:t>"Is that your real hair? Can I touch it?“</a:t>
            </a:r>
          </a:p>
          <a:p>
            <a:pPr marL="285750" indent="-285750">
              <a:buFont typeface="Arial" panose="020B0604020202020204" pitchFamily="34" charset="0"/>
              <a:buChar char="•"/>
            </a:pPr>
            <a:r>
              <a:rPr lang="en-US" sz="1800" b="0" i="0" dirty="0">
                <a:effectLst/>
                <a:latin typeface="Calibri Light" panose="020F0302020204030204" pitchFamily="34" charset="0"/>
                <a:cs typeface="Calibri Light" panose="020F0302020204030204" pitchFamily="34" charset="0"/>
              </a:rPr>
              <a:t>"I'm colorblind. I don't see color.“</a:t>
            </a:r>
          </a:p>
          <a:p>
            <a:pPr marL="285750" indent="-285750">
              <a:buFont typeface="Arial" panose="020B0604020202020204" pitchFamily="34" charset="0"/>
              <a:buChar char="•"/>
            </a:pPr>
            <a:r>
              <a:rPr lang="en-US" sz="1800" i="0" dirty="0">
                <a:effectLst/>
                <a:latin typeface="Calibri Light" panose="020F0302020204030204" pitchFamily="34" charset="0"/>
                <a:cs typeface="Calibri Light" panose="020F0302020204030204" pitchFamily="34" charset="0"/>
              </a:rPr>
              <a:t>Wow, you don't look like it at all’</a:t>
            </a:r>
          </a:p>
          <a:p>
            <a:pPr marL="285750" indent="-285750">
              <a:buFont typeface="Arial" panose="020B0604020202020204" pitchFamily="34" charset="0"/>
              <a:buChar char="•"/>
            </a:pPr>
            <a:r>
              <a:rPr lang="en-US" sz="1800" dirty="0">
                <a:latin typeface="Calibri Light" panose="020F0302020204030204" pitchFamily="34" charset="0"/>
                <a:cs typeface="Calibri Light" panose="020F0302020204030204" pitchFamily="34" charset="0"/>
              </a:rPr>
              <a:t>‘ You don’t act like a normal black person’.</a:t>
            </a:r>
            <a:endParaRPr lang="en-US" sz="1800" i="0" dirty="0">
              <a:effectLst/>
              <a:latin typeface="Calibri Light" panose="020F0302020204030204" pitchFamily="34" charset="0"/>
              <a:cs typeface="Calibri Light" panose="020F0302020204030204" pitchFamily="34" charset="0"/>
            </a:endParaRPr>
          </a:p>
          <a:p>
            <a:pPr marL="0" indent="0">
              <a:buNone/>
            </a:pPr>
            <a:r>
              <a:rPr lang="en-US" sz="1800" dirty="0">
                <a:latin typeface="Calibri Light" panose="020F0302020204030204" pitchFamily="34" charset="0"/>
                <a:cs typeface="Calibri Light" panose="020F0302020204030204" pitchFamily="34" charset="0"/>
              </a:rPr>
              <a:t>M</a:t>
            </a:r>
            <a:r>
              <a:rPr lang="en-US" sz="1800" b="0" i="0" dirty="0">
                <a:effectLst/>
                <a:latin typeface="Calibri Light" panose="020F0302020204030204" pitchFamily="34" charset="0"/>
                <a:cs typeface="Calibri Light" panose="020F0302020204030204" pitchFamily="34" charset="0"/>
              </a:rPr>
              <a:t>icroaggressions are so subtle, it is often hard to know if you're committing one or if you're on the receiving end.</a:t>
            </a:r>
            <a:br>
              <a:rPr lang="en-US" sz="1800" dirty="0">
                <a:latin typeface="Calibri Light" panose="020F0302020204030204" pitchFamily="34" charset="0"/>
                <a:cs typeface="Calibri Light" panose="020F0302020204030204" pitchFamily="34" charset="0"/>
              </a:rPr>
            </a:br>
            <a:endParaRPr lang="en-US" sz="1800" dirty="0">
              <a:latin typeface="Calibri Light" panose="020F0302020204030204" pitchFamily="34" charset="0"/>
              <a:cs typeface="Calibri Light" panose="020F0302020204030204" pitchFamily="34" charset="0"/>
            </a:endParaRPr>
          </a:p>
          <a:p>
            <a:r>
              <a:rPr lang="en-US" sz="1800" b="1" dirty="0">
                <a:latin typeface="Calibri Light" panose="020F0302020204030204" pitchFamily="34" charset="0"/>
                <a:cs typeface="Calibri Light" panose="020F0302020204030204" pitchFamily="34" charset="0"/>
              </a:rPr>
              <a:t>Who does it affect?</a:t>
            </a:r>
            <a:br>
              <a:rPr lang="en-US" sz="1800" dirty="0">
                <a:latin typeface="Calibri Light" panose="020F0302020204030204" pitchFamily="34" charset="0"/>
                <a:cs typeface="Calibri Light" panose="020F0302020204030204" pitchFamily="34" charset="0"/>
              </a:rPr>
            </a:br>
            <a:r>
              <a:rPr lang="en-US" sz="1800" dirty="0">
                <a:latin typeface="Calibri Light" panose="020F0302020204030204" pitchFamily="34" charset="0"/>
                <a:cs typeface="Calibri Light" panose="020F0302020204030204" pitchFamily="34" charset="0"/>
              </a:rPr>
              <a:t>It affects people from marginalized communities, gender, age or people with disabilities</a:t>
            </a:r>
            <a:endParaRPr lang="en-GB" sz="18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6774284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43A31D32-8FDC-4460-8FFC-3D1953DFF9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B70C9BF6-7C27-4C8A-BAA7-CCD9CEE31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Desmond Tutu quote: Language is very powerful. Language does not just  describe reality...">
            <a:extLst>
              <a:ext uri="{FF2B5EF4-FFF2-40B4-BE49-F238E27FC236}">
                <a16:creationId xmlns:a16="http://schemas.microsoft.com/office/drawing/2014/main" id="{010EB4ED-DAC6-4619-8981-45A13644ABE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62151" y="1112752"/>
            <a:ext cx="4111200" cy="193226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icture containing text, person&#10;&#10;Description automatically generated">
            <a:extLst>
              <a:ext uri="{FF2B5EF4-FFF2-40B4-BE49-F238E27FC236}">
                <a16:creationId xmlns:a16="http://schemas.microsoft.com/office/drawing/2014/main" id="{081FB0A3-A3E2-4839-A337-AA3E6DE367A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22376" y="3806114"/>
            <a:ext cx="5372035" cy="2156535"/>
          </a:xfrm>
          <a:prstGeom prst="rect">
            <a:avLst/>
          </a:prstGeom>
        </p:spPr>
      </p:pic>
      <p:sp>
        <p:nvSpPr>
          <p:cNvPr id="139" name="Rectangle 138">
            <a:extLst>
              <a:ext uri="{FF2B5EF4-FFF2-40B4-BE49-F238E27FC236}">
                <a16:creationId xmlns:a16="http://schemas.microsoft.com/office/drawing/2014/main" id="{BF7E1D97-432A-47D5-AE33-17BB811BB7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4411" y="891540"/>
            <a:ext cx="6097589" cy="5071110"/>
          </a:xfrm>
          <a:prstGeom prst="rect">
            <a:avLst/>
          </a:prstGeom>
          <a:solidFill>
            <a:schemeClr val="tx1">
              <a:lumMod val="50000"/>
              <a:lumOff val="5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C5B602-956B-4F44-941B-04CE816C7699}"/>
              </a:ext>
            </a:extLst>
          </p:cNvPr>
          <p:cNvSpPr>
            <a:spLocks noGrp="1"/>
          </p:cNvSpPr>
          <p:nvPr>
            <p:ph type="title"/>
          </p:nvPr>
        </p:nvSpPr>
        <p:spPr>
          <a:xfrm>
            <a:off x="6421373" y="2566671"/>
            <a:ext cx="5160997" cy="3599094"/>
          </a:xfrm>
        </p:spPr>
        <p:txBody>
          <a:bodyPr vert="horz" lIns="91440" tIns="45720" rIns="91440" bIns="45720" rtlCol="0" anchor="b">
            <a:normAutofit fontScale="90000"/>
          </a:bodyPr>
          <a:lstStyle/>
          <a:p>
            <a:r>
              <a:rPr lang="en-US" sz="2400" b="0" i="0" u="sng" dirty="0">
                <a:effectLst/>
              </a:rPr>
              <a:t>The impact of microaggressions on individuals:</a:t>
            </a:r>
            <a:br>
              <a:rPr lang="en-US" sz="2400" b="0" i="0" dirty="0">
                <a:effectLst/>
              </a:rPr>
            </a:br>
            <a:br>
              <a:rPr lang="en-US" sz="2400" dirty="0"/>
            </a:br>
            <a:r>
              <a:rPr lang="en-US" sz="2400" b="0" i="0" dirty="0">
                <a:effectLst/>
              </a:rPr>
              <a:t>According to Psychologists repeated comments can affect the mental and physical health of an individual and make people doubt themselves.</a:t>
            </a:r>
            <a:br>
              <a:rPr lang="en-US" sz="2400" b="0" i="0" dirty="0">
                <a:effectLst/>
              </a:rPr>
            </a:br>
            <a:br>
              <a:rPr lang="en-US" sz="2400" b="0" i="0" dirty="0">
                <a:effectLst/>
              </a:rPr>
            </a:br>
            <a:r>
              <a:rPr lang="en-US" sz="2400" b="1" i="0" u="sng" dirty="0">
                <a:effectLst/>
              </a:rPr>
              <a:t>How to stop Micro-aggressions</a:t>
            </a:r>
            <a:br>
              <a:rPr lang="en-US" sz="2400" b="0" i="0" dirty="0">
                <a:effectLst/>
              </a:rPr>
            </a:br>
            <a:r>
              <a:rPr lang="en-US" sz="2400" b="0" i="0" dirty="0">
                <a:effectLst/>
              </a:rPr>
              <a:t> </a:t>
            </a:r>
            <a:br>
              <a:rPr lang="en-US" sz="2400" b="0" i="0" dirty="0">
                <a:effectLst/>
              </a:rPr>
            </a:br>
            <a:r>
              <a:rPr lang="en-US" sz="2400" dirty="0"/>
              <a:t>Stop and think</a:t>
            </a:r>
            <a:r>
              <a:rPr lang="en-US" sz="2400" b="0" i="0" dirty="0">
                <a:effectLst/>
              </a:rPr>
              <a:t> </a:t>
            </a:r>
            <a:r>
              <a:rPr lang="en-US" sz="2400" dirty="0"/>
              <a:t>about </a:t>
            </a:r>
            <a:r>
              <a:rPr lang="en-US" sz="2400" b="0" i="0" dirty="0">
                <a:effectLst/>
              </a:rPr>
              <a:t>what you’re about to saying </a:t>
            </a:r>
            <a:br>
              <a:rPr lang="en-US" sz="2400" b="0" i="0" dirty="0">
                <a:effectLst/>
              </a:rPr>
            </a:br>
            <a:r>
              <a:rPr lang="en-US" sz="2400" b="0" i="0" dirty="0">
                <a:effectLst/>
              </a:rPr>
              <a:t>Listen and try understand the other person who has been offended</a:t>
            </a:r>
            <a:br>
              <a:rPr lang="en-US" sz="2400" b="0" i="0" dirty="0">
                <a:effectLst/>
              </a:rPr>
            </a:br>
            <a:r>
              <a:rPr lang="en-US" sz="2400" b="0" i="0" dirty="0">
                <a:effectLst/>
              </a:rPr>
              <a:t>Educate yourself and speak up against any forms of microaggressions</a:t>
            </a:r>
            <a:br>
              <a:rPr lang="en-US" sz="2400" b="0" i="0" dirty="0">
                <a:effectLst/>
              </a:rPr>
            </a:br>
            <a:endParaRPr lang="en-US" sz="2400" dirty="0"/>
          </a:p>
        </p:txBody>
      </p:sp>
    </p:spTree>
    <p:extLst>
      <p:ext uri="{BB962C8B-B14F-4D97-AF65-F5344CB8AC3E}">
        <p14:creationId xmlns:p14="http://schemas.microsoft.com/office/powerpoint/2010/main" val="3744160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A3A12-803D-4289-9DF1-DE5A565CF0B6}"/>
              </a:ext>
            </a:extLst>
          </p:cNvPr>
          <p:cNvSpPr>
            <a:spLocks noGrp="1"/>
          </p:cNvSpPr>
          <p:nvPr>
            <p:ph type="title"/>
          </p:nvPr>
        </p:nvSpPr>
        <p:spPr/>
        <p:txBody>
          <a:bodyPr/>
          <a:lstStyle/>
          <a:p>
            <a:r>
              <a:rPr lang="en-US" dirty="0"/>
              <a:t>Over to Mel for questions </a:t>
            </a:r>
            <a:endParaRPr lang="en-GB" dirty="0"/>
          </a:p>
        </p:txBody>
      </p:sp>
      <p:pic>
        <p:nvPicPr>
          <p:cNvPr id="5" name="Content Placeholder 4" descr="3D black question marks with one yellow question mark">
            <a:extLst>
              <a:ext uri="{FF2B5EF4-FFF2-40B4-BE49-F238E27FC236}">
                <a16:creationId xmlns:a16="http://schemas.microsoft.com/office/drawing/2014/main" id="{9F63DCFA-A649-4D89-AFE6-7FA824B88C4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2081220"/>
            <a:ext cx="10515600" cy="3840147"/>
          </a:xfrm>
        </p:spPr>
      </p:pic>
    </p:spTree>
    <p:extLst>
      <p:ext uri="{BB962C8B-B14F-4D97-AF65-F5344CB8AC3E}">
        <p14:creationId xmlns:p14="http://schemas.microsoft.com/office/powerpoint/2010/main" val="3840816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1B7F8B15-1D1C-43CB-99D3-C7176F7419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9446" y="2868410"/>
            <a:ext cx="5864705" cy="152751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22E87F02-C175-45C2-92CD-32B4643198FF}"/>
              </a:ext>
            </a:extLst>
          </p:cNvPr>
          <p:cNvSpPr txBox="1"/>
          <p:nvPr/>
        </p:nvSpPr>
        <p:spPr>
          <a:xfrm>
            <a:off x="1673713" y="2592071"/>
            <a:ext cx="4848894" cy="343492"/>
          </a:xfrm>
          <a:prstGeom prst="rect">
            <a:avLst/>
          </a:prstGeom>
          <a:noFill/>
        </p:spPr>
        <p:txBody>
          <a:bodyPr wrap="square">
            <a:spAutoFit/>
          </a:bodyPr>
          <a:lstStyle/>
          <a:p>
            <a:pPr defTabSz="829178"/>
            <a:r>
              <a:rPr lang="en-US" sz="1632" dirty="0">
                <a:solidFill>
                  <a:srgbClr val="000000"/>
                </a:solidFill>
                <a:latin typeface="Frutiger W01"/>
              </a:rPr>
              <a:t>​</a:t>
            </a:r>
            <a:endParaRPr lang="en-GB" sz="1632" dirty="0">
              <a:solidFill>
                <a:prstClr val="black"/>
              </a:solidFill>
              <a:latin typeface="Calibri"/>
            </a:endParaRPr>
          </a:p>
        </p:txBody>
      </p:sp>
      <p:sp>
        <p:nvSpPr>
          <p:cNvPr id="9" name="TextBox 8">
            <a:extLst>
              <a:ext uri="{FF2B5EF4-FFF2-40B4-BE49-F238E27FC236}">
                <a16:creationId xmlns:a16="http://schemas.microsoft.com/office/drawing/2014/main" id="{714D1CFA-A062-4985-8691-B753B6A072A0}"/>
              </a:ext>
            </a:extLst>
          </p:cNvPr>
          <p:cNvSpPr txBox="1"/>
          <p:nvPr/>
        </p:nvSpPr>
        <p:spPr>
          <a:xfrm>
            <a:off x="1522999" y="1748097"/>
            <a:ext cx="9120967" cy="594650"/>
          </a:xfrm>
          <a:prstGeom prst="rect">
            <a:avLst/>
          </a:prstGeom>
          <a:noFill/>
        </p:spPr>
        <p:txBody>
          <a:bodyPr wrap="square">
            <a:spAutoFit/>
          </a:bodyPr>
          <a:lstStyle/>
          <a:p>
            <a:pPr defTabSz="829178"/>
            <a:r>
              <a:rPr lang="en-US" sz="1632" dirty="0">
                <a:solidFill>
                  <a:srgbClr val="000000"/>
                </a:solidFill>
                <a:latin typeface="Frutiger W01"/>
              </a:rPr>
              <a:t>If you work in healthcare, social care, the voluntary sector or not-for-profit sector in Cambridgeshire or Peterborough and need someone to talk to, we are </a:t>
            </a:r>
            <a:r>
              <a:rPr lang="en-US" sz="1632" b="1" dirty="0">
                <a:solidFill>
                  <a:srgbClr val="0070C0"/>
                </a:solidFill>
                <a:latin typeface="Frutiger W01"/>
              </a:rPr>
              <a:t>here for you</a:t>
            </a:r>
            <a:r>
              <a:rPr lang="en-US" sz="1632" dirty="0">
                <a:solidFill>
                  <a:srgbClr val="000000"/>
                </a:solidFill>
                <a:latin typeface="Frutiger W01"/>
              </a:rPr>
              <a:t>. ​</a:t>
            </a:r>
            <a:endParaRPr lang="en-GB" sz="1632" dirty="0">
              <a:solidFill>
                <a:prstClr val="black"/>
              </a:solidFill>
              <a:latin typeface="Calibri"/>
            </a:endParaRPr>
          </a:p>
        </p:txBody>
      </p:sp>
      <p:sp>
        <p:nvSpPr>
          <p:cNvPr id="10" name="TextBox 9">
            <a:extLst>
              <a:ext uri="{FF2B5EF4-FFF2-40B4-BE49-F238E27FC236}">
                <a16:creationId xmlns:a16="http://schemas.microsoft.com/office/drawing/2014/main" id="{808BC354-3395-4F05-AC94-0DF68F160476}"/>
              </a:ext>
            </a:extLst>
          </p:cNvPr>
          <p:cNvSpPr txBox="1"/>
          <p:nvPr/>
        </p:nvSpPr>
        <p:spPr>
          <a:xfrm>
            <a:off x="1535517" y="2387672"/>
            <a:ext cx="9120967" cy="343492"/>
          </a:xfrm>
          <a:prstGeom prst="rect">
            <a:avLst/>
          </a:prstGeom>
          <a:noFill/>
        </p:spPr>
        <p:txBody>
          <a:bodyPr wrap="square">
            <a:spAutoFit/>
          </a:bodyPr>
          <a:lstStyle/>
          <a:p>
            <a:pPr defTabSz="829178"/>
            <a:r>
              <a:rPr lang="en-US" sz="1632" dirty="0">
                <a:solidFill>
                  <a:srgbClr val="000000"/>
                </a:solidFill>
                <a:latin typeface="Frutiger W01"/>
              </a:rPr>
              <a:t>You can </a:t>
            </a:r>
            <a:r>
              <a:rPr lang="en-US" sz="1632" b="1" dirty="0">
                <a:solidFill>
                  <a:srgbClr val="0070C0"/>
                </a:solidFill>
                <a:latin typeface="Frutiger W01"/>
              </a:rPr>
              <a:t>call us in complete confidence </a:t>
            </a:r>
            <a:r>
              <a:rPr lang="en-US" sz="1632" dirty="0">
                <a:solidFill>
                  <a:srgbClr val="000000"/>
                </a:solidFill>
                <a:latin typeface="Frutiger W01"/>
              </a:rPr>
              <a:t>to talk through any problems you’re facing, whatever they may be.</a:t>
            </a:r>
            <a:endParaRPr lang="en-GB" sz="1632" dirty="0">
              <a:solidFill>
                <a:prstClr val="black"/>
              </a:solidFill>
              <a:latin typeface="Calibri"/>
            </a:endParaRPr>
          </a:p>
        </p:txBody>
      </p:sp>
      <p:sp>
        <p:nvSpPr>
          <p:cNvPr id="13" name="TextBox 12">
            <a:extLst>
              <a:ext uri="{FF2B5EF4-FFF2-40B4-BE49-F238E27FC236}">
                <a16:creationId xmlns:a16="http://schemas.microsoft.com/office/drawing/2014/main" id="{E37B15D9-3F28-45EA-8353-9D30EB259903}"/>
              </a:ext>
            </a:extLst>
          </p:cNvPr>
          <p:cNvSpPr txBox="1"/>
          <p:nvPr/>
        </p:nvSpPr>
        <p:spPr>
          <a:xfrm>
            <a:off x="2710186" y="1251871"/>
            <a:ext cx="7048020" cy="427168"/>
          </a:xfrm>
          <a:prstGeom prst="rect">
            <a:avLst/>
          </a:prstGeom>
          <a:noFill/>
        </p:spPr>
        <p:txBody>
          <a:bodyPr wrap="square">
            <a:spAutoFit/>
          </a:bodyPr>
          <a:lstStyle/>
          <a:p>
            <a:pPr defTabSz="829178"/>
            <a:r>
              <a:rPr lang="en-US" sz="2176" b="1" dirty="0">
                <a:solidFill>
                  <a:srgbClr val="0070C0"/>
                </a:solidFill>
                <a:latin typeface="Frutiger W01"/>
              </a:rPr>
              <a:t>We know life is stressful right now.  We are here for you.</a:t>
            </a:r>
            <a:endParaRPr lang="en-GB" sz="2176" dirty="0">
              <a:solidFill>
                <a:prstClr val="black"/>
              </a:solidFill>
              <a:latin typeface="Calibri"/>
            </a:endParaRPr>
          </a:p>
        </p:txBody>
      </p:sp>
      <p:sp>
        <p:nvSpPr>
          <p:cNvPr id="15" name="TextBox 14">
            <a:extLst>
              <a:ext uri="{FF2B5EF4-FFF2-40B4-BE49-F238E27FC236}">
                <a16:creationId xmlns:a16="http://schemas.microsoft.com/office/drawing/2014/main" id="{9838D3D5-485A-4FC3-BC73-8942F5163C92}"/>
              </a:ext>
            </a:extLst>
          </p:cNvPr>
          <p:cNvSpPr txBox="1"/>
          <p:nvPr/>
        </p:nvSpPr>
        <p:spPr>
          <a:xfrm>
            <a:off x="1604615" y="4519160"/>
            <a:ext cx="9120967" cy="2352760"/>
          </a:xfrm>
          <a:prstGeom prst="rect">
            <a:avLst/>
          </a:prstGeom>
          <a:noFill/>
        </p:spPr>
        <p:txBody>
          <a:bodyPr wrap="square">
            <a:spAutoFit/>
          </a:bodyPr>
          <a:lstStyle/>
          <a:p>
            <a:pPr defTabSz="829178"/>
            <a:r>
              <a:rPr lang="en-US" sz="1632" dirty="0">
                <a:solidFill>
                  <a:prstClr val="black"/>
                </a:solidFill>
                <a:latin typeface="Neue Helvetica W01"/>
              </a:rPr>
              <a:t>The Staff &amp; Volunteer Support Hub is separate to employee assistance </a:t>
            </a:r>
            <a:r>
              <a:rPr lang="en-US" sz="1632" dirty="0" err="1">
                <a:solidFill>
                  <a:prstClr val="black"/>
                </a:solidFill>
                <a:latin typeface="Neue Helvetica W01"/>
              </a:rPr>
              <a:t>programmes</a:t>
            </a:r>
            <a:r>
              <a:rPr lang="en-US" sz="1632" dirty="0">
                <a:solidFill>
                  <a:prstClr val="black"/>
                </a:solidFill>
                <a:latin typeface="Neue Helvetica W01"/>
              </a:rPr>
              <a:t>. It’s an overarching service which aims to make sure you can quickly get the right help for you, when you need it.</a:t>
            </a:r>
          </a:p>
          <a:p>
            <a:pPr defTabSz="829178"/>
            <a:endParaRPr lang="en-US" sz="1632" dirty="0">
              <a:solidFill>
                <a:prstClr val="black"/>
              </a:solidFill>
              <a:latin typeface="Neue Helvetica W01"/>
            </a:endParaRPr>
          </a:p>
          <a:p>
            <a:pPr defTabSz="829178"/>
            <a:endParaRPr lang="en-US" sz="1632" dirty="0">
              <a:solidFill>
                <a:prstClr val="black"/>
              </a:solidFill>
              <a:latin typeface="Neue Helvetica W01"/>
            </a:endParaRPr>
          </a:p>
          <a:p>
            <a:pPr defTabSz="829178"/>
            <a:r>
              <a:rPr lang="en-US" sz="1632" b="1" dirty="0">
                <a:solidFill>
                  <a:srgbClr val="0070C0"/>
                </a:solidFill>
                <a:latin typeface="Neue Helvetica W01"/>
              </a:rPr>
              <a:t>Not in a formal volunteering role? </a:t>
            </a:r>
            <a:r>
              <a:rPr lang="en-US" sz="1632" dirty="0">
                <a:solidFill>
                  <a:prstClr val="black"/>
                </a:solidFill>
                <a:latin typeface="Neue Helvetica W01"/>
              </a:rPr>
              <a:t>Support is available through:</a:t>
            </a:r>
          </a:p>
          <a:p>
            <a:pPr defTabSz="829178"/>
            <a:r>
              <a:rPr lang="en-US" sz="1632" dirty="0">
                <a:solidFill>
                  <a:prstClr val="black"/>
                </a:solidFill>
                <a:latin typeface="Neue Helvetica W01"/>
              </a:rPr>
              <a:t>Samaritans – Call 116 123 (for free), available 24 hours a day everyday.</a:t>
            </a:r>
          </a:p>
          <a:p>
            <a:pPr defTabSz="829178" fontAlgn="base"/>
            <a:r>
              <a:rPr lang="en-US" sz="1632" dirty="0">
                <a:solidFill>
                  <a:prstClr val="black"/>
                </a:solidFill>
                <a:latin typeface="Neue Helvetica W01"/>
              </a:rPr>
              <a:t>Lifeline - </a:t>
            </a:r>
            <a:r>
              <a:rPr lang="en-US" sz="1632" dirty="0" err="1">
                <a:solidFill>
                  <a:prstClr val="black"/>
                </a:solidFill>
                <a:latin typeface="Neue Helvetica W01"/>
              </a:rPr>
              <a:t>Cambridgeshire</a:t>
            </a:r>
            <a:r>
              <a:rPr lang="en-US" sz="1632" dirty="0">
                <a:solidFill>
                  <a:prstClr val="black"/>
                </a:solidFill>
                <a:latin typeface="Neue Helvetica W01"/>
              </a:rPr>
              <a:t> and Peterborough Mental Health Helpline FREEPHONE 0808 808 2121</a:t>
            </a:r>
          </a:p>
          <a:p>
            <a:pPr defTabSz="829178" fontAlgn="base"/>
            <a:r>
              <a:rPr lang="en-US" sz="1632" dirty="0">
                <a:solidFill>
                  <a:prstClr val="black"/>
                </a:solidFill>
                <a:latin typeface="Neue Helvetica W01"/>
              </a:rPr>
              <a:t>available 11-11 everyday.</a:t>
            </a:r>
          </a:p>
          <a:p>
            <a:pPr defTabSz="829178"/>
            <a:endParaRPr lang="en-GB" sz="1632" dirty="0">
              <a:solidFill>
                <a:prstClr val="black"/>
              </a:solidFill>
              <a:latin typeface="Calibri"/>
            </a:endParaRPr>
          </a:p>
        </p:txBody>
      </p:sp>
      <p:pic>
        <p:nvPicPr>
          <p:cNvPr id="3" name="Picture 2" descr="Graphical user interface, text, application&#10;&#10;Description automatically generated">
            <a:extLst>
              <a:ext uri="{FF2B5EF4-FFF2-40B4-BE49-F238E27FC236}">
                <a16:creationId xmlns:a16="http://schemas.microsoft.com/office/drawing/2014/main" id="{6B6C83FB-8BDE-4F39-BD7C-632D144A58A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36084" y="2868480"/>
            <a:ext cx="2715581" cy="1527514"/>
          </a:xfrm>
          <a:prstGeom prst="rect">
            <a:avLst/>
          </a:prstGeom>
        </p:spPr>
      </p:pic>
    </p:spTree>
    <p:extLst>
      <p:ext uri="{BB962C8B-B14F-4D97-AF65-F5344CB8AC3E}">
        <p14:creationId xmlns:p14="http://schemas.microsoft.com/office/powerpoint/2010/main" val="3314210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4F752C9-0E39-4371-ABD6-C0A44B5370F4}"/>
              </a:ext>
            </a:extLst>
          </p:cNvPr>
          <p:cNvSpPr txBox="1"/>
          <p:nvPr/>
        </p:nvSpPr>
        <p:spPr>
          <a:xfrm>
            <a:off x="768603" y="622501"/>
            <a:ext cx="9610639" cy="5016758"/>
          </a:xfrm>
          <a:prstGeom prst="rect">
            <a:avLst/>
          </a:prstGeom>
          <a:noFill/>
        </p:spPr>
        <p:txBody>
          <a:bodyPr wrap="square" rtlCol="0">
            <a:spAutoFit/>
          </a:bodyPr>
          <a:lstStyle/>
          <a:p>
            <a:pPr algn="ctr"/>
            <a:r>
              <a:rPr lang="en-US" sz="3200" b="1" dirty="0">
                <a:solidFill>
                  <a:srgbClr val="3366FF"/>
                </a:solidFill>
              </a:rPr>
              <a:t>Welcome from</a:t>
            </a:r>
          </a:p>
          <a:p>
            <a:pPr algn="ctr"/>
            <a:endParaRPr lang="en-US" sz="3200" dirty="0">
              <a:solidFill>
                <a:srgbClr val="3366FF"/>
              </a:solidFill>
            </a:endParaRPr>
          </a:p>
          <a:p>
            <a:br>
              <a:rPr lang="en-US" sz="3200" dirty="0">
                <a:solidFill>
                  <a:srgbClr val="3366FF"/>
                </a:solidFill>
              </a:rPr>
            </a:br>
            <a:r>
              <a:rPr lang="en-US" sz="3200" dirty="0">
                <a:solidFill>
                  <a:srgbClr val="3366FF"/>
                </a:solidFill>
              </a:rPr>
              <a:t>Danny Bowyer</a:t>
            </a:r>
          </a:p>
          <a:p>
            <a:r>
              <a:rPr lang="en-US" sz="3200" dirty="0">
                <a:solidFill>
                  <a:srgbClr val="3366FF"/>
                </a:solidFill>
              </a:rPr>
              <a:t>Sharon Gilfoyle</a:t>
            </a:r>
          </a:p>
          <a:p>
            <a:r>
              <a:rPr lang="en-US" sz="3200" dirty="0">
                <a:solidFill>
                  <a:srgbClr val="3366FF"/>
                </a:solidFill>
              </a:rPr>
              <a:t>Emma Taylor</a:t>
            </a:r>
          </a:p>
          <a:p>
            <a:r>
              <a:rPr lang="en-US" sz="3200" dirty="0">
                <a:solidFill>
                  <a:srgbClr val="3366FF"/>
                </a:solidFill>
              </a:rPr>
              <a:t>Jamie </a:t>
            </a:r>
            <a:r>
              <a:rPr lang="en-US" sz="3200" dirty="0" err="1">
                <a:solidFill>
                  <a:srgbClr val="3366FF"/>
                </a:solidFill>
              </a:rPr>
              <a:t>Willo</a:t>
            </a:r>
            <a:endParaRPr lang="en-US" sz="3200" dirty="0">
              <a:solidFill>
                <a:srgbClr val="3366FF"/>
              </a:solidFill>
            </a:endParaRPr>
          </a:p>
          <a:p>
            <a:r>
              <a:rPr lang="en-US" sz="3200" dirty="0">
                <a:solidFill>
                  <a:srgbClr val="3366FF"/>
                </a:solidFill>
              </a:rPr>
              <a:t>Neema Young</a:t>
            </a:r>
          </a:p>
          <a:p>
            <a:r>
              <a:rPr lang="en-US" sz="3200" dirty="0">
                <a:solidFill>
                  <a:srgbClr val="3366FF"/>
                </a:solidFill>
              </a:rPr>
              <a:t>Temi Eniola</a:t>
            </a:r>
          </a:p>
          <a:p>
            <a:r>
              <a:rPr lang="en-US" sz="3200" dirty="0">
                <a:solidFill>
                  <a:srgbClr val="3366FF"/>
                </a:solidFill>
              </a:rPr>
              <a:t>Melanie Urbain-Grainger</a:t>
            </a:r>
            <a:endParaRPr lang="en-GB" dirty="0"/>
          </a:p>
        </p:txBody>
      </p:sp>
      <p:pic>
        <p:nvPicPr>
          <p:cNvPr id="1026" name="Picture 2" descr="292,234 Welcome Stock Photos | Free &amp;amp; Royalty-free Welcome Images |  Depositphotos">
            <a:extLst>
              <a:ext uri="{FF2B5EF4-FFF2-40B4-BE49-F238E27FC236}">
                <a16:creationId xmlns:a16="http://schemas.microsoft.com/office/drawing/2014/main" id="{462F81BD-5A8C-4C67-B972-4D2175DF0C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7220" y="1755244"/>
            <a:ext cx="5808661" cy="3650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3147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578697" y="464184"/>
            <a:ext cx="11046883" cy="694055"/>
          </a:xfrm>
        </p:spPr>
        <p:txBody>
          <a:bodyPr>
            <a:normAutofit fontScale="90000"/>
          </a:bodyPr>
          <a:lstStyle/>
          <a:p>
            <a:r>
              <a:rPr lang="en-GB" altLang="en-US" dirty="0">
                <a:solidFill>
                  <a:srgbClr val="3366FF"/>
                </a:solidFill>
                <a:latin typeface="Arial" panose="020B0604020202020204" pitchFamily="34" charset="0"/>
                <a:cs typeface="Arial" panose="020B0604020202020204" pitchFamily="34" charset="0"/>
              </a:rPr>
              <a:t>Danny  Recovery Language</a:t>
            </a:r>
          </a:p>
        </p:txBody>
      </p:sp>
      <p:sp>
        <p:nvSpPr>
          <p:cNvPr id="74755" name="Rectangle 3"/>
          <p:cNvSpPr>
            <a:spLocks noGrp="1" noChangeArrowheads="1"/>
          </p:cNvSpPr>
          <p:nvPr>
            <p:ph type="body" idx="1"/>
          </p:nvPr>
        </p:nvSpPr>
        <p:spPr>
          <a:xfrm>
            <a:off x="259080" y="1684974"/>
            <a:ext cx="11386820" cy="7259637"/>
          </a:xfrm>
        </p:spPr>
        <p:txBody>
          <a:bodyPr/>
          <a:lstStyle/>
          <a:p>
            <a:r>
              <a:rPr lang="en-GB" altLang="en-US" dirty="0">
                <a:latin typeface="Arial" panose="020B0604020202020204" pitchFamily="34" charset="0"/>
                <a:cs typeface="Arial" panose="020B0604020202020204" pitchFamily="34" charset="0"/>
              </a:rPr>
              <a:t>Recovery focused language may be different to what we are used to</a:t>
            </a:r>
          </a:p>
          <a:p>
            <a:r>
              <a:rPr lang="en-GB" altLang="en-US" dirty="0">
                <a:latin typeface="Arial" panose="020B0604020202020204" pitchFamily="34" charset="0"/>
                <a:cs typeface="Arial" panose="020B0604020202020204" pitchFamily="34" charset="0"/>
              </a:rPr>
              <a:t>Person first language</a:t>
            </a:r>
          </a:p>
          <a:p>
            <a:r>
              <a:rPr lang="en-GB" altLang="en-US" dirty="0">
                <a:latin typeface="Arial" panose="020B0604020202020204" pitchFamily="34" charset="0"/>
                <a:cs typeface="Arial" panose="020B0604020202020204" pitchFamily="34" charset="0"/>
              </a:rPr>
              <a:t>Less focus on medical language, diagnosis and symptoms</a:t>
            </a:r>
          </a:p>
          <a:p>
            <a:r>
              <a:rPr lang="en-GB" altLang="en-US" dirty="0">
                <a:latin typeface="Arial" panose="020B0604020202020204" pitchFamily="34" charset="0"/>
                <a:cs typeface="Arial" panose="020B0604020202020204" pitchFamily="34" charset="0"/>
              </a:rPr>
              <a:t>More focus on </a:t>
            </a:r>
            <a:r>
              <a:rPr lang="en-GB" altLang="en-US" u="sng" dirty="0">
                <a:latin typeface="Arial" panose="020B0604020202020204" pitchFamily="34" charset="0"/>
                <a:cs typeface="Arial" panose="020B0604020202020204" pitchFamily="34" charset="0"/>
              </a:rPr>
              <a:t>strengths</a:t>
            </a:r>
            <a:r>
              <a:rPr lang="en-GB" altLang="en-US" dirty="0">
                <a:latin typeface="Arial" panose="020B0604020202020204" pitchFamily="34" charset="0"/>
                <a:cs typeface="Arial" panose="020B0604020202020204" pitchFamily="34" charset="0"/>
              </a:rPr>
              <a:t> rather than </a:t>
            </a:r>
            <a:r>
              <a:rPr lang="en-GB" altLang="en-US" u="sng" dirty="0">
                <a:latin typeface="Arial" panose="020B0604020202020204" pitchFamily="34" charset="0"/>
                <a:cs typeface="Arial" panose="020B0604020202020204" pitchFamily="34" charset="0"/>
              </a:rPr>
              <a:t>challenges</a:t>
            </a:r>
            <a:endParaRPr lang="en-GB" altLang="en-US" dirty="0">
              <a:latin typeface="Arial" panose="020B0604020202020204" pitchFamily="34" charset="0"/>
              <a:cs typeface="Arial" panose="020B0604020202020204" pitchFamily="34" charset="0"/>
            </a:endParaRPr>
          </a:p>
          <a:p>
            <a:r>
              <a:rPr lang="en-GB" altLang="en-US" dirty="0">
                <a:latin typeface="Arial" panose="020B0604020202020204" pitchFamily="34" charset="0"/>
                <a:cs typeface="Arial" panose="020B0604020202020204" pitchFamily="34" charset="0"/>
              </a:rPr>
              <a:t>Avoid use of language as a sounding off mechanism, ‘terminology of madness’ </a:t>
            </a:r>
          </a:p>
          <a:p>
            <a:r>
              <a:rPr lang="en-GB" altLang="en-US" dirty="0">
                <a:latin typeface="Arial" panose="020B0604020202020204" pitchFamily="34" charset="0"/>
                <a:cs typeface="Arial" panose="020B0604020202020204" pitchFamily="34" charset="0"/>
              </a:rPr>
              <a:t>Considers people they work alongside ‘people’ not just a ‘patient’ or someone on their caseload</a:t>
            </a:r>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Is a way of speaking that is person-centred, hopeful, non-stigmatising</a:t>
            </a:r>
          </a:p>
          <a:p>
            <a:pPr marL="0" indent="0">
              <a:buNone/>
            </a:pPr>
            <a:endParaRPr lang="en-GB" altLang="en-US" dirty="0"/>
          </a:p>
          <a:p>
            <a:endParaRPr lang="en-GB" altLang="en-US" dirty="0"/>
          </a:p>
          <a:p>
            <a:endParaRPr lang="en-GB" altLang="en-US" dirty="0"/>
          </a:p>
          <a:p>
            <a:endParaRPr lang="en-GB" altLang="en-US" dirty="0"/>
          </a:p>
          <a:p>
            <a:endParaRPr lang="en-GB" altLang="en-US" dirty="0"/>
          </a:p>
          <a:p>
            <a:endParaRPr lang="en-GB" altLang="en-US" dirty="0"/>
          </a:p>
          <a:p>
            <a:endParaRPr lang="en-GB" altLang="en-US" dirty="0"/>
          </a:p>
          <a:p>
            <a:endParaRPr lang="en-GB" altLang="en-US" dirty="0"/>
          </a:p>
        </p:txBody>
      </p:sp>
    </p:spTree>
    <p:extLst>
      <p:ext uri="{BB962C8B-B14F-4D97-AF65-F5344CB8AC3E}">
        <p14:creationId xmlns:p14="http://schemas.microsoft.com/office/powerpoint/2010/main" val="1395105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Text&#10;&#10;Description automatically generated">
            <a:extLst>
              <a:ext uri="{FF2B5EF4-FFF2-40B4-BE49-F238E27FC236}">
                <a16:creationId xmlns:a16="http://schemas.microsoft.com/office/drawing/2014/main" id="{3DFA3A2C-E37C-416E-8148-ECFF0AB4465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764835" y="643466"/>
            <a:ext cx="10662329" cy="5571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7670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2" name="Rectangle 72">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54EB2D-C822-4792-ABD4-960DFA46C6BD}"/>
              </a:ext>
            </a:extLst>
          </p:cNvPr>
          <p:cNvSpPr>
            <a:spLocks noGrp="1"/>
          </p:cNvSpPr>
          <p:nvPr>
            <p:ph type="title"/>
          </p:nvPr>
        </p:nvSpPr>
        <p:spPr>
          <a:xfrm>
            <a:off x="82802" y="297882"/>
            <a:ext cx="7875017" cy="659331"/>
          </a:xfrm>
        </p:spPr>
        <p:txBody>
          <a:bodyPr anchor="b">
            <a:normAutofit fontScale="90000"/>
          </a:bodyPr>
          <a:lstStyle/>
          <a:p>
            <a:r>
              <a:rPr lang="en-US" sz="5400" b="1" dirty="0">
                <a:solidFill>
                  <a:srgbClr val="3366FF"/>
                </a:solidFill>
              </a:rPr>
              <a:t>Sharon Disability Language</a:t>
            </a:r>
            <a:endParaRPr lang="en-GB" sz="5400" b="1" dirty="0">
              <a:solidFill>
                <a:srgbClr val="3366FF"/>
              </a:solidFill>
            </a:endParaRPr>
          </a:p>
        </p:txBody>
      </p:sp>
      <p:sp>
        <p:nvSpPr>
          <p:cNvPr id="2053"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4" name="Content Placeholder 2053">
            <a:extLst>
              <a:ext uri="{FF2B5EF4-FFF2-40B4-BE49-F238E27FC236}">
                <a16:creationId xmlns:a16="http://schemas.microsoft.com/office/drawing/2014/main" id="{32DEB1A9-4F28-41E6-9106-EB034D3A9963}"/>
              </a:ext>
            </a:extLst>
          </p:cNvPr>
          <p:cNvSpPr>
            <a:spLocks noGrp="1"/>
          </p:cNvSpPr>
          <p:nvPr>
            <p:ph idx="1"/>
          </p:nvPr>
        </p:nvSpPr>
        <p:spPr>
          <a:xfrm>
            <a:off x="643278" y="2665195"/>
            <a:ext cx="3748559" cy="3119588"/>
          </a:xfrm>
        </p:spPr>
        <p:txBody>
          <a:bodyPr anchor="t">
            <a:normAutofit/>
          </a:bodyPr>
          <a:lstStyle/>
          <a:p>
            <a:r>
              <a:rPr lang="en-US" sz="2400" dirty="0"/>
              <a:t>I have a number of long-term conditions</a:t>
            </a:r>
          </a:p>
          <a:p>
            <a:r>
              <a:rPr lang="en-US" sz="2400" dirty="0"/>
              <a:t>Am I disabled or do I have a disability?</a:t>
            </a:r>
          </a:p>
          <a:p>
            <a:r>
              <a:rPr lang="en-US" sz="2400" dirty="0"/>
              <a:t>Completing forms and ESR</a:t>
            </a:r>
          </a:p>
          <a:p>
            <a:r>
              <a:rPr lang="en-US" sz="2400" dirty="0"/>
              <a:t>Stigma and self- stigma</a:t>
            </a:r>
            <a:endParaRPr lang="en-GB" sz="2400" dirty="0"/>
          </a:p>
          <a:p>
            <a:endParaRPr lang="en-US" sz="2200" dirty="0"/>
          </a:p>
        </p:txBody>
      </p:sp>
      <p:pic>
        <p:nvPicPr>
          <p:cNvPr id="2050" name="Picture 2" descr="Motivational multi-colored poster for disabled people. Optimistic phrase I am not my disability. Illustration for">
            <a:extLst>
              <a:ext uri="{FF2B5EF4-FFF2-40B4-BE49-F238E27FC236}">
                <a16:creationId xmlns:a16="http://schemas.microsoft.com/office/drawing/2014/main" id="{E26265CF-0FB6-4A4D-A53A-6675B3EAA3B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729" b="8350"/>
          <a:stretch/>
        </p:blipFill>
        <p:spPr bwMode="auto">
          <a:xfrm>
            <a:off x="4931153" y="1255095"/>
            <a:ext cx="6667947" cy="5083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0677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9DCEED4-B456-4C13-BA64-8537490C3687}"/>
              </a:ext>
            </a:extLst>
          </p:cNvPr>
          <p:cNvPicPr>
            <a:picLocks noGrp="1" noChangeAspect="1"/>
          </p:cNvPicPr>
          <p:nvPr>
            <p:ph idx="1"/>
          </p:nvPr>
        </p:nvPicPr>
        <p:blipFill rotWithShape="1">
          <a:blip r:embed="rId2"/>
          <a:srcRect l="9831" t="17350" r="28469" b="9333"/>
          <a:stretch/>
        </p:blipFill>
        <p:spPr>
          <a:xfrm>
            <a:off x="853440" y="530739"/>
            <a:ext cx="10500360" cy="5589710"/>
          </a:xfrm>
        </p:spPr>
      </p:pic>
    </p:spTree>
    <p:extLst>
      <p:ext uri="{BB962C8B-B14F-4D97-AF65-F5344CB8AC3E}">
        <p14:creationId xmlns:p14="http://schemas.microsoft.com/office/powerpoint/2010/main" val="3880888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BED39-4735-412A-BABF-77D72BE6F0C1}"/>
              </a:ext>
            </a:extLst>
          </p:cNvPr>
          <p:cNvSpPr>
            <a:spLocks noGrp="1"/>
          </p:cNvSpPr>
          <p:nvPr>
            <p:ph type="title"/>
          </p:nvPr>
        </p:nvSpPr>
        <p:spPr/>
        <p:txBody>
          <a:bodyPr/>
          <a:lstStyle/>
          <a:p>
            <a:r>
              <a:rPr lang="en-US" b="1" dirty="0">
                <a:solidFill>
                  <a:srgbClr val="3366FF"/>
                </a:solidFill>
              </a:rPr>
              <a:t>Emma</a:t>
            </a:r>
            <a:endParaRPr lang="en-GB" b="1" dirty="0">
              <a:solidFill>
                <a:srgbClr val="3366FF"/>
              </a:solidFill>
            </a:endParaRPr>
          </a:p>
        </p:txBody>
      </p:sp>
      <p:pic>
        <p:nvPicPr>
          <p:cNvPr id="5" name="Content Placeholder 4">
            <a:extLst>
              <a:ext uri="{FF2B5EF4-FFF2-40B4-BE49-F238E27FC236}">
                <a16:creationId xmlns:a16="http://schemas.microsoft.com/office/drawing/2014/main" id="{A4D73F98-0FF8-4A09-9CC2-C79C53369F2C}"/>
              </a:ext>
            </a:extLst>
          </p:cNvPr>
          <p:cNvPicPr>
            <a:picLocks noGrp="1" noChangeAspect="1"/>
          </p:cNvPicPr>
          <p:nvPr>
            <p:ph idx="1"/>
          </p:nvPr>
        </p:nvPicPr>
        <p:blipFill rotWithShape="1">
          <a:blip r:embed="rId2"/>
          <a:srcRect l="36909" t="32348" r="29694" b="6190"/>
          <a:stretch/>
        </p:blipFill>
        <p:spPr>
          <a:xfrm>
            <a:off x="3128212" y="-61909"/>
            <a:ext cx="7620000" cy="7041108"/>
          </a:xfrm>
        </p:spPr>
      </p:pic>
    </p:spTree>
    <p:extLst>
      <p:ext uri="{BB962C8B-B14F-4D97-AF65-F5344CB8AC3E}">
        <p14:creationId xmlns:p14="http://schemas.microsoft.com/office/powerpoint/2010/main" val="2708467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0" name="Rectangle 191">
            <a:extLst>
              <a:ext uri="{FF2B5EF4-FFF2-40B4-BE49-F238E27FC236}">
                <a16:creationId xmlns:a16="http://schemas.microsoft.com/office/drawing/2014/main" id="{F821940F-7A1D-4ACC-85B4-A932898A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1" name="Freeform: Shape 192">
            <a:extLst>
              <a:ext uri="{FF2B5EF4-FFF2-40B4-BE49-F238E27FC236}">
                <a16:creationId xmlns:a16="http://schemas.microsoft.com/office/drawing/2014/main" id="{16674508-81D3-48CF-96BF-7FC60EAA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741994" cy="6858000"/>
          </a:xfrm>
          <a:custGeom>
            <a:avLst/>
            <a:gdLst>
              <a:gd name="connsiteX0" fmla="*/ 0 w 6568309"/>
              <a:gd name="connsiteY0" fmla="*/ 0 h 6858000"/>
              <a:gd name="connsiteX1" fmla="*/ 362841 w 6568309"/>
              <a:gd name="connsiteY1" fmla="*/ 0 h 6858000"/>
              <a:gd name="connsiteX2" fmla="*/ 523269 w 6568309"/>
              <a:gd name="connsiteY2" fmla="*/ 0 h 6858000"/>
              <a:gd name="connsiteX3" fmla="*/ 1343025 w 6568309"/>
              <a:gd name="connsiteY3" fmla="*/ 0 h 6858000"/>
              <a:gd name="connsiteX4" fmla="*/ 1705866 w 6568309"/>
              <a:gd name="connsiteY4" fmla="*/ 0 h 6858000"/>
              <a:gd name="connsiteX5" fmla="*/ 1866294 w 6568309"/>
              <a:gd name="connsiteY5" fmla="*/ 0 h 6858000"/>
              <a:gd name="connsiteX6" fmla="*/ 5225154 w 6568309"/>
              <a:gd name="connsiteY6" fmla="*/ 0 h 6858000"/>
              <a:gd name="connsiteX7" fmla="*/ 6568179 w 6568309"/>
              <a:gd name="connsiteY7" fmla="*/ 0 h 6858000"/>
              <a:gd name="connsiteX8" fmla="*/ 6568309 w 6568309"/>
              <a:gd name="connsiteY8" fmla="*/ 1 h 6858000"/>
              <a:gd name="connsiteX9" fmla="*/ 6562951 w 6568309"/>
              <a:gd name="connsiteY9" fmla="*/ 30700 h 6858000"/>
              <a:gd name="connsiteX10" fmla="*/ 6547446 w 6568309"/>
              <a:gd name="connsiteY10" fmla="*/ 310025 h 6858000"/>
              <a:gd name="connsiteX11" fmla="*/ 6558316 w 6568309"/>
              <a:gd name="connsiteY11" fmla="*/ 443960 h 6858000"/>
              <a:gd name="connsiteX12" fmla="*/ 6528896 w 6568309"/>
              <a:gd name="connsiteY12" fmla="*/ 642659 h 6858000"/>
              <a:gd name="connsiteX13" fmla="*/ 6523095 w 6568309"/>
              <a:gd name="connsiteY13" fmla="*/ 673307 h 6858000"/>
              <a:gd name="connsiteX14" fmla="*/ 6496169 w 6568309"/>
              <a:gd name="connsiteY14" fmla="*/ 839641 h 6858000"/>
              <a:gd name="connsiteX15" fmla="*/ 6450789 w 6568309"/>
              <a:gd name="connsiteY15" fmla="*/ 958357 h 6858000"/>
              <a:gd name="connsiteX16" fmla="*/ 6453996 w 6568309"/>
              <a:gd name="connsiteY16" fmla="*/ 963398 h 6858000"/>
              <a:gd name="connsiteX17" fmla="*/ 6419467 w 6568309"/>
              <a:gd name="connsiteY17" fmla="*/ 1117169 h 6858000"/>
              <a:gd name="connsiteX18" fmla="*/ 6417348 w 6568309"/>
              <a:gd name="connsiteY18" fmla="*/ 1144352 h 6858000"/>
              <a:gd name="connsiteX19" fmla="*/ 6418473 w 6568309"/>
              <a:gd name="connsiteY19" fmla="*/ 1164484 h 6858000"/>
              <a:gd name="connsiteX20" fmla="*/ 6406979 w 6568309"/>
              <a:gd name="connsiteY20" fmla="*/ 1213829 h 6858000"/>
              <a:gd name="connsiteX21" fmla="*/ 6381928 w 6568309"/>
              <a:gd name="connsiteY21" fmla="*/ 1294823 h 6858000"/>
              <a:gd name="connsiteX22" fmla="*/ 6377948 w 6568309"/>
              <a:gd name="connsiteY22" fmla="*/ 1312193 h 6858000"/>
              <a:gd name="connsiteX23" fmla="*/ 6379894 w 6568309"/>
              <a:gd name="connsiteY23" fmla="*/ 1327626 h 6858000"/>
              <a:gd name="connsiteX24" fmla="*/ 6385024 w 6568309"/>
              <a:gd name="connsiteY24" fmla="*/ 1331644 h 6858000"/>
              <a:gd name="connsiteX25" fmla="*/ 6383696 w 6568309"/>
              <a:gd name="connsiteY25" fmla="*/ 1341276 h 6858000"/>
              <a:gd name="connsiteX26" fmla="*/ 6384464 w 6568309"/>
              <a:gd name="connsiteY26" fmla="*/ 1343945 h 6858000"/>
              <a:gd name="connsiteX27" fmla="*/ 6387748 w 6568309"/>
              <a:gd name="connsiteY27" fmla="*/ 1359134 h 6858000"/>
              <a:gd name="connsiteX28" fmla="*/ 6364157 w 6568309"/>
              <a:gd name="connsiteY28" fmla="*/ 1427803 h 6858000"/>
              <a:gd name="connsiteX29" fmla="*/ 6335874 w 6568309"/>
              <a:gd name="connsiteY29" fmla="*/ 1540278 h 6858000"/>
              <a:gd name="connsiteX30" fmla="*/ 6331892 w 6568309"/>
              <a:gd name="connsiteY30" fmla="*/ 1547262 h 6858000"/>
              <a:gd name="connsiteX31" fmla="*/ 6332744 w 6568309"/>
              <a:gd name="connsiteY31" fmla="*/ 1577056 h 6858000"/>
              <a:gd name="connsiteX32" fmla="*/ 6333604 w 6568309"/>
              <a:gd name="connsiteY32" fmla="*/ 1595898 h 6858000"/>
              <a:gd name="connsiteX33" fmla="*/ 6324749 w 6568309"/>
              <a:gd name="connsiteY33" fmla="*/ 1703726 h 6858000"/>
              <a:gd name="connsiteX34" fmla="*/ 6329594 w 6568309"/>
              <a:gd name="connsiteY34" fmla="*/ 1809535 h 6858000"/>
              <a:gd name="connsiteX35" fmla="*/ 6329062 w 6568309"/>
              <a:gd name="connsiteY35" fmla="*/ 2018310 h 6858000"/>
              <a:gd name="connsiteX36" fmla="*/ 6321735 w 6568309"/>
              <a:gd name="connsiteY36" fmla="*/ 2071355 h 6858000"/>
              <a:gd name="connsiteX37" fmla="*/ 6322678 w 6568309"/>
              <a:gd name="connsiteY37" fmla="*/ 2141166 h 6858000"/>
              <a:gd name="connsiteX38" fmla="*/ 6321340 w 6568309"/>
              <a:gd name="connsiteY38" fmla="*/ 2154548 h 6858000"/>
              <a:gd name="connsiteX39" fmla="*/ 6316582 w 6568309"/>
              <a:gd name="connsiteY39" fmla="*/ 2158153 h 6858000"/>
              <a:gd name="connsiteX40" fmla="*/ 6311428 w 6568309"/>
              <a:gd name="connsiteY40" fmla="*/ 2178174 h 6858000"/>
              <a:gd name="connsiteX41" fmla="*/ 6310192 w 6568309"/>
              <a:gd name="connsiteY41" fmla="*/ 2202858 h 6858000"/>
              <a:gd name="connsiteX42" fmla="*/ 6309211 w 6568309"/>
              <a:gd name="connsiteY42" fmla="*/ 2320214 h 6858000"/>
              <a:gd name="connsiteX43" fmla="*/ 6300151 w 6568309"/>
              <a:gd name="connsiteY43" fmla="*/ 2417011 h 6858000"/>
              <a:gd name="connsiteX44" fmla="*/ 6295176 w 6568309"/>
              <a:gd name="connsiteY44" fmla="*/ 2454207 h 6858000"/>
              <a:gd name="connsiteX45" fmla="*/ 6293727 w 6568309"/>
              <a:gd name="connsiteY45" fmla="*/ 2487203 h 6858000"/>
              <a:gd name="connsiteX46" fmla="*/ 6285477 w 6568309"/>
              <a:gd name="connsiteY46" fmla="*/ 2512282 h 6858000"/>
              <a:gd name="connsiteX47" fmla="*/ 6286205 w 6568309"/>
              <a:gd name="connsiteY47" fmla="*/ 2514318 h 6858000"/>
              <a:gd name="connsiteX48" fmla="*/ 6304629 w 6568309"/>
              <a:gd name="connsiteY48" fmla="*/ 2574334 h 6858000"/>
              <a:gd name="connsiteX49" fmla="*/ 6303842 w 6568309"/>
              <a:gd name="connsiteY49" fmla="*/ 2579877 h 6858000"/>
              <a:gd name="connsiteX50" fmla="*/ 6303953 w 6568309"/>
              <a:gd name="connsiteY50" fmla="*/ 2608928 h 6858000"/>
              <a:gd name="connsiteX51" fmla="*/ 6303530 w 6568309"/>
              <a:gd name="connsiteY51" fmla="*/ 2613111 h 6858000"/>
              <a:gd name="connsiteX52" fmla="*/ 6297474 w 6568309"/>
              <a:gd name="connsiteY52" fmla="*/ 2621996 h 6858000"/>
              <a:gd name="connsiteX53" fmla="*/ 6299263 w 6568309"/>
              <a:gd name="connsiteY53" fmla="*/ 2634265 h 6858000"/>
              <a:gd name="connsiteX54" fmla="*/ 6293065 w 6568309"/>
              <a:gd name="connsiteY54" fmla="*/ 2647237 h 6858000"/>
              <a:gd name="connsiteX55" fmla="*/ 6297496 w 6568309"/>
              <a:gd name="connsiteY55" fmla="*/ 2650786 h 6858000"/>
              <a:gd name="connsiteX56" fmla="*/ 6301708 w 6568309"/>
              <a:gd name="connsiteY56" fmla="*/ 2661993 h 6858000"/>
              <a:gd name="connsiteX57" fmla="*/ 6295884 w 6568309"/>
              <a:gd name="connsiteY57" fmla="*/ 2670949 h 6858000"/>
              <a:gd name="connsiteX58" fmla="*/ 6291714 w 6568309"/>
              <a:gd name="connsiteY58" fmla="*/ 2690255 h 6858000"/>
              <a:gd name="connsiteX59" fmla="*/ 6292327 w 6568309"/>
              <a:gd name="connsiteY59" fmla="*/ 2695683 h 6858000"/>
              <a:gd name="connsiteX60" fmla="*/ 6284410 w 6568309"/>
              <a:gd name="connsiteY60" fmla="*/ 2713964 h 6858000"/>
              <a:gd name="connsiteX61" fmla="*/ 6280410 w 6568309"/>
              <a:gd name="connsiteY61" fmla="*/ 2730175 h 6858000"/>
              <a:gd name="connsiteX62" fmla="*/ 6288082 w 6568309"/>
              <a:gd name="connsiteY62" fmla="*/ 2763497 h 6858000"/>
              <a:gd name="connsiteX63" fmla="*/ 6260924 w 6568309"/>
              <a:gd name="connsiteY63" fmla="*/ 3051539 h 6858000"/>
              <a:gd name="connsiteX64" fmla="*/ 6210151 w 6568309"/>
              <a:gd name="connsiteY64" fmla="*/ 3335396 h 6858000"/>
              <a:gd name="connsiteX65" fmla="*/ 6212034 w 6568309"/>
              <a:gd name="connsiteY65" fmla="*/ 3456509 h 6858000"/>
              <a:gd name="connsiteX66" fmla="*/ 6197490 w 6568309"/>
              <a:gd name="connsiteY66" fmla="*/ 3531827 h 6858000"/>
              <a:gd name="connsiteX67" fmla="*/ 6208018 w 6568309"/>
              <a:gd name="connsiteY67" fmla="*/ 3570877 h 6858000"/>
              <a:gd name="connsiteX68" fmla="*/ 6205920 w 6568309"/>
              <a:gd name="connsiteY68" fmla="*/ 3583849 h 6858000"/>
              <a:gd name="connsiteX69" fmla="*/ 6199616 w 6568309"/>
              <a:gd name="connsiteY69" fmla="*/ 3592763 h 6858000"/>
              <a:gd name="connsiteX70" fmla="*/ 6181288 w 6568309"/>
              <a:gd name="connsiteY70" fmla="*/ 3653485 h 6858000"/>
              <a:gd name="connsiteX71" fmla="*/ 6175963 w 6568309"/>
              <a:gd name="connsiteY71" fmla="*/ 3670528 h 6858000"/>
              <a:gd name="connsiteX72" fmla="*/ 6176722 w 6568309"/>
              <a:gd name="connsiteY72" fmla="*/ 3685990 h 6858000"/>
              <a:gd name="connsiteX73" fmla="*/ 6181549 w 6568309"/>
              <a:gd name="connsiteY73" fmla="*/ 3690283 h 6858000"/>
              <a:gd name="connsiteX74" fmla="*/ 6179476 w 6568309"/>
              <a:gd name="connsiteY74" fmla="*/ 3699787 h 6858000"/>
              <a:gd name="connsiteX75" fmla="*/ 6180040 w 6568309"/>
              <a:gd name="connsiteY75" fmla="*/ 3702486 h 6858000"/>
              <a:gd name="connsiteX76" fmla="*/ 6182155 w 6568309"/>
              <a:gd name="connsiteY76" fmla="*/ 3717784 h 6858000"/>
              <a:gd name="connsiteX77" fmla="*/ 6158980 w 6568309"/>
              <a:gd name="connsiteY77" fmla="*/ 3746229 h 6858000"/>
              <a:gd name="connsiteX78" fmla="*/ 6096049 w 6568309"/>
              <a:gd name="connsiteY78" fmla="*/ 3924910 h 6858000"/>
              <a:gd name="connsiteX79" fmla="*/ 6069712 w 6568309"/>
              <a:gd name="connsiteY79" fmla="*/ 3989353 h 6858000"/>
              <a:gd name="connsiteX80" fmla="*/ 6067330 w 6568309"/>
              <a:gd name="connsiteY80" fmla="*/ 4033899 h 6858000"/>
              <a:gd name="connsiteX81" fmla="*/ 6061081 w 6568309"/>
              <a:gd name="connsiteY81" fmla="*/ 4142250 h 6858000"/>
              <a:gd name="connsiteX82" fmla="*/ 6042858 w 6568309"/>
              <a:gd name="connsiteY82" fmla="*/ 4329442 h 6858000"/>
              <a:gd name="connsiteX83" fmla="*/ 6034182 w 6568309"/>
              <a:gd name="connsiteY83" fmla="*/ 4456184 h 6858000"/>
              <a:gd name="connsiteX84" fmla="*/ 6029178 w 6568309"/>
              <a:gd name="connsiteY84" fmla="*/ 4468478 h 6858000"/>
              <a:gd name="connsiteX85" fmla="*/ 6029974 w 6568309"/>
              <a:gd name="connsiteY85" fmla="*/ 4469862 h 6858000"/>
              <a:gd name="connsiteX86" fmla="*/ 6028340 w 6568309"/>
              <a:gd name="connsiteY86" fmla="*/ 4483797 h 6858000"/>
              <a:gd name="connsiteX87" fmla="*/ 6025168 w 6568309"/>
              <a:gd name="connsiteY87" fmla="*/ 4487091 h 6858000"/>
              <a:gd name="connsiteX88" fmla="*/ 6023164 w 6568309"/>
              <a:gd name="connsiteY88" fmla="*/ 4496728 h 6858000"/>
              <a:gd name="connsiteX89" fmla="*/ 6016839 w 6568309"/>
              <a:gd name="connsiteY89" fmla="*/ 4515918 h 6858000"/>
              <a:gd name="connsiteX90" fmla="*/ 6017886 w 6568309"/>
              <a:gd name="connsiteY90" fmla="*/ 4519316 h 6858000"/>
              <a:gd name="connsiteX91" fmla="*/ 6011819 w 6568309"/>
              <a:gd name="connsiteY91" fmla="*/ 4547957 h 6858000"/>
              <a:gd name="connsiteX92" fmla="*/ 6012791 w 6568309"/>
              <a:gd name="connsiteY92" fmla="*/ 4548262 h 6858000"/>
              <a:gd name="connsiteX93" fmla="*/ 6015703 w 6568309"/>
              <a:gd name="connsiteY93" fmla="*/ 4555939 h 6858000"/>
              <a:gd name="connsiteX94" fmla="*/ 6018854 w 6568309"/>
              <a:gd name="connsiteY94" fmla="*/ 4570815 h 6858000"/>
              <a:gd name="connsiteX95" fmla="*/ 6033000 w 6568309"/>
              <a:gd name="connsiteY95" fmla="*/ 4633846 h 6858000"/>
              <a:gd name="connsiteX96" fmla="*/ 6032325 w 6568309"/>
              <a:gd name="connsiteY96" fmla="*/ 4639816 h 6858000"/>
              <a:gd name="connsiteX97" fmla="*/ 6032549 w 6568309"/>
              <a:gd name="connsiteY97" fmla="*/ 4639923 h 6858000"/>
              <a:gd name="connsiteX98" fmla="*/ 6032309 w 6568309"/>
              <a:gd name="connsiteY98" fmla="*/ 4646192 h 6858000"/>
              <a:gd name="connsiteX99" fmla="*/ 6031095 w 6568309"/>
              <a:gd name="connsiteY99" fmla="*/ 4650706 h 6858000"/>
              <a:gd name="connsiteX100" fmla="*/ 6029786 w 6568309"/>
              <a:gd name="connsiteY100" fmla="*/ 4662290 h 6858000"/>
              <a:gd name="connsiteX101" fmla="*/ 6030911 w 6568309"/>
              <a:gd name="connsiteY101" fmla="*/ 4666180 h 6858000"/>
              <a:gd name="connsiteX102" fmla="*/ 6033630 w 6568309"/>
              <a:gd name="connsiteY102" fmla="*/ 4667585 h 6858000"/>
              <a:gd name="connsiteX103" fmla="*/ 6033189 w 6568309"/>
              <a:gd name="connsiteY103" fmla="*/ 4668660 h 6858000"/>
              <a:gd name="connsiteX104" fmla="*/ 6038764 w 6568309"/>
              <a:gd name="connsiteY104" fmla="*/ 4689807 h 6858000"/>
              <a:gd name="connsiteX105" fmla="*/ 6042217 w 6568309"/>
              <a:gd name="connsiteY105" fmla="*/ 4737890 h 6858000"/>
              <a:gd name="connsiteX106" fmla="*/ 6040543 w 6568309"/>
              <a:gd name="connsiteY106" fmla="*/ 4765657 h 6858000"/>
              <a:gd name="connsiteX107" fmla="*/ 6039956 w 6568309"/>
              <a:gd name="connsiteY107" fmla="*/ 4841463 h 6858000"/>
              <a:gd name="connsiteX108" fmla="*/ 6057123 w 6568309"/>
              <a:gd name="connsiteY108" fmla="*/ 4969863 h 6858000"/>
              <a:gd name="connsiteX109" fmla="*/ 6055039 w 6568309"/>
              <a:gd name="connsiteY109" fmla="*/ 4974028 h 6858000"/>
              <a:gd name="connsiteX110" fmla="*/ 6053462 w 6568309"/>
              <a:gd name="connsiteY110" fmla="*/ 4980318 h 6858000"/>
              <a:gd name="connsiteX111" fmla="*/ 6053643 w 6568309"/>
              <a:gd name="connsiteY111" fmla="*/ 4980501 h 6858000"/>
              <a:gd name="connsiteX112" fmla="*/ 6051733 w 6568309"/>
              <a:gd name="connsiteY112" fmla="*/ 4986338 h 6858000"/>
              <a:gd name="connsiteX113" fmla="*/ 6049602 w 6568309"/>
              <a:gd name="connsiteY113" fmla="*/ 4991296 h 6858000"/>
              <a:gd name="connsiteX114" fmla="*/ 6075165 w 6568309"/>
              <a:gd name="connsiteY114" fmla="*/ 5076895 h 6858000"/>
              <a:gd name="connsiteX115" fmla="*/ 6073751 w 6568309"/>
              <a:gd name="connsiteY115" fmla="*/ 5081568 h 6858000"/>
              <a:gd name="connsiteX116" fmla="*/ 6073150 w 6568309"/>
              <a:gd name="connsiteY116" fmla="*/ 5088173 h 6858000"/>
              <a:gd name="connsiteX117" fmla="*/ 6073355 w 6568309"/>
              <a:gd name="connsiteY117" fmla="*/ 5088300 h 6858000"/>
              <a:gd name="connsiteX118" fmla="*/ 6072362 w 6568309"/>
              <a:gd name="connsiteY118" fmla="*/ 5094558 h 6858000"/>
              <a:gd name="connsiteX119" fmla="*/ 6064726 w 6568309"/>
              <a:gd name="connsiteY119" fmla="*/ 5125620 h 6858000"/>
              <a:gd name="connsiteX120" fmla="*/ 6065415 w 6568309"/>
              <a:gd name="connsiteY120" fmla="*/ 5268004 h 6858000"/>
              <a:gd name="connsiteX121" fmla="*/ 6066081 w 6568309"/>
              <a:gd name="connsiteY121" fmla="*/ 5269530 h 6858000"/>
              <a:gd name="connsiteX122" fmla="*/ 6043407 w 6568309"/>
              <a:gd name="connsiteY122" fmla="*/ 5390941 h 6858000"/>
              <a:gd name="connsiteX123" fmla="*/ 6025377 w 6568309"/>
              <a:gd name="connsiteY123" fmla="*/ 5539927 h 6858000"/>
              <a:gd name="connsiteX124" fmla="*/ 6010052 w 6568309"/>
              <a:gd name="connsiteY124" fmla="*/ 5791594 h 6858000"/>
              <a:gd name="connsiteX125" fmla="*/ 5994220 w 6568309"/>
              <a:gd name="connsiteY125" fmla="*/ 5855206 h 6858000"/>
              <a:gd name="connsiteX126" fmla="*/ 5982580 w 6568309"/>
              <a:gd name="connsiteY126" fmla="*/ 5873582 h 6858000"/>
              <a:gd name="connsiteX127" fmla="*/ 5983608 w 6568309"/>
              <a:gd name="connsiteY127" fmla="*/ 5876037 h 6858000"/>
              <a:gd name="connsiteX128" fmla="*/ 5983535 w 6568309"/>
              <a:gd name="connsiteY128" fmla="*/ 5886534 h 6858000"/>
              <a:gd name="connsiteX129" fmla="*/ 5988737 w 6568309"/>
              <a:gd name="connsiteY129" fmla="*/ 5888644 h 6858000"/>
              <a:gd name="connsiteX130" fmla="*/ 5992371 w 6568309"/>
              <a:gd name="connsiteY130" fmla="*/ 5903832 h 6858000"/>
              <a:gd name="connsiteX131" fmla="*/ 5990780 w 6568309"/>
              <a:gd name="connsiteY131" fmla="*/ 5923391 h 6858000"/>
              <a:gd name="connsiteX132" fmla="*/ 5993870 w 6568309"/>
              <a:gd name="connsiteY132" fmla="*/ 6013205 h 6858000"/>
              <a:gd name="connsiteX133" fmla="*/ 5997673 w 6568309"/>
              <a:gd name="connsiteY133" fmla="*/ 6074018 h 6858000"/>
              <a:gd name="connsiteX134" fmla="*/ 6014840 w 6568309"/>
              <a:gd name="connsiteY134" fmla="*/ 6130837 h 6858000"/>
              <a:gd name="connsiteX135" fmla="*/ 6010704 w 6568309"/>
              <a:gd name="connsiteY135" fmla="*/ 6152982 h 6858000"/>
              <a:gd name="connsiteX136" fmla="*/ 6038294 w 6568309"/>
              <a:gd name="connsiteY136" fmla="*/ 6221100 h 6858000"/>
              <a:gd name="connsiteX137" fmla="*/ 6052331 w 6568309"/>
              <a:gd name="connsiteY137" fmla="*/ 6287550 h 6858000"/>
              <a:gd name="connsiteX138" fmla="*/ 6074143 w 6568309"/>
              <a:gd name="connsiteY138" fmla="*/ 6401595 h 6858000"/>
              <a:gd name="connsiteX139" fmla="*/ 6060199 w 6568309"/>
              <a:gd name="connsiteY139" fmla="*/ 6487110 h 6858000"/>
              <a:gd name="connsiteX140" fmla="*/ 6081156 w 6568309"/>
              <a:gd name="connsiteY140" fmla="*/ 6588589 h 6858000"/>
              <a:gd name="connsiteX141" fmla="*/ 6114944 w 6568309"/>
              <a:gd name="connsiteY141" fmla="*/ 6769963 h 6858000"/>
              <a:gd name="connsiteX142" fmla="*/ 6128950 w 6568309"/>
              <a:gd name="connsiteY142" fmla="*/ 6835814 h 6858000"/>
              <a:gd name="connsiteX143" fmla="*/ 6132536 w 6568309"/>
              <a:gd name="connsiteY143" fmla="*/ 6858000 h 6858000"/>
              <a:gd name="connsiteX144" fmla="*/ 4789511 w 6568309"/>
              <a:gd name="connsiteY144" fmla="*/ 6858000 h 6858000"/>
              <a:gd name="connsiteX145" fmla="*/ 1866294 w 6568309"/>
              <a:gd name="connsiteY145" fmla="*/ 6858000 h 6858000"/>
              <a:gd name="connsiteX146" fmla="*/ 1705866 w 6568309"/>
              <a:gd name="connsiteY146" fmla="*/ 6858000 h 6858000"/>
              <a:gd name="connsiteX147" fmla="*/ 1343025 w 6568309"/>
              <a:gd name="connsiteY147" fmla="*/ 6858000 h 6858000"/>
              <a:gd name="connsiteX148" fmla="*/ 523269 w 6568309"/>
              <a:gd name="connsiteY148" fmla="*/ 6858000 h 6858000"/>
              <a:gd name="connsiteX149" fmla="*/ 362841 w 6568309"/>
              <a:gd name="connsiteY149" fmla="*/ 6858000 h 6858000"/>
              <a:gd name="connsiteX150" fmla="*/ 0 w 6568309"/>
              <a:gd name="connsiteY15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6568309" h="6858000">
                <a:moveTo>
                  <a:pt x="0" y="0"/>
                </a:moveTo>
                <a:lnTo>
                  <a:pt x="362841" y="0"/>
                </a:lnTo>
                <a:lnTo>
                  <a:pt x="523269" y="0"/>
                </a:lnTo>
                <a:lnTo>
                  <a:pt x="1343025" y="0"/>
                </a:lnTo>
                <a:lnTo>
                  <a:pt x="1705866" y="0"/>
                </a:lnTo>
                <a:lnTo>
                  <a:pt x="1866294" y="0"/>
                </a:lnTo>
                <a:lnTo>
                  <a:pt x="5225154" y="0"/>
                </a:lnTo>
                <a:lnTo>
                  <a:pt x="6568179" y="0"/>
                </a:lnTo>
                <a:lnTo>
                  <a:pt x="6568309" y="1"/>
                </a:lnTo>
                <a:lnTo>
                  <a:pt x="6562951" y="30700"/>
                </a:lnTo>
                <a:cubicBezTo>
                  <a:pt x="6559126" y="84364"/>
                  <a:pt x="6548218" y="241149"/>
                  <a:pt x="6547446" y="310025"/>
                </a:cubicBezTo>
                <a:cubicBezTo>
                  <a:pt x="6550151" y="367544"/>
                  <a:pt x="6557712" y="408251"/>
                  <a:pt x="6558316" y="443960"/>
                </a:cubicBezTo>
                <a:cubicBezTo>
                  <a:pt x="6555224" y="499397"/>
                  <a:pt x="6534767" y="604434"/>
                  <a:pt x="6528896" y="642659"/>
                </a:cubicBezTo>
                <a:cubicBezTo>
                  <a:pt x="6535204" y="657287"/>
                  <a:pt x="6515365" y="658191"/>
                  <a:pt x="6523095" y="673307"/>
                </a:cubicBezTo>
                <a:cubicBezTo>
                  <a:pt x="6523388" y="693769"/>
                  <a:pt x="6506868" y="797295"/>
                  <a:pt x="6496169" y="839641"/>
                </a:cubicBezTo>
                <a:cubicBezTo>
                  <a:pt x="6484119" y="887148"/>
                  <a:pt x="6457817" y="937731"/>
                  <a:pt x="6450789" y="958357"/>
                </a:cubicBezTo>
                <a:cubicBezTo>
                  <a:pt x="6443760" y="978983"/>
                  <a:pt x="6459217" y="936930"/>
                  <a:pt x="6453996" y="963398"/>
                </a:cubicBezTo>
                <a:cubicBezTo>
                  <a:pt x="6448777" y="989867"/>
                  <a:pt x="6425575" y="1087010"/>
                  <a:pt x="6419467" y="1117169"/>
                </a:cubicBezTo>
                <a:cubicBezTo>
                  <a:pt x="6431540" y="1118586"/>
                  <a:pt x="6409651" y="1135372"/>
                  <a:pt x="6417348" y="1144352"/>
                </a:cubicBezTo>
                <a:cubicBezTo>
                  <a:pt x="6424109" y="1150681"/>
                  <a:pt x="6419047" y="1157251"/>
                  <a:pt x="6418473" y="1164484"/>
                </a:cubicBezTo>
                <a:cubicBezTo>
                  <a:pt x="6423767" y="1173524"/>
                  <a:pt x="6413947" y="1205209"/>
                  <a:pt x="6406979" y="1213829"/>
                </a:cubicBezTo>
                <a:cubicBezTo>
                  <a:pt x="6382818" y="1235037"/>
                  <a:pt x="6400452" y="1277327"/>
                  <a:pt x="6381928" y="1294823"/>
                </a:cubicBezTo>
                <a:cubicBezTo>
                  <a:pt x="6379195" y="1300845"/>
                  <a:pt x="6378069" y="1306615"/>
                  <a:pt x="6377948" y="1312193"/>
                </a:cubicBezTo>
                <a:lnTo>
                  <a:pt x="6379894" y="1327626"/>
                </a:lnTo>
                <a:lnTo>
                  <a:pt x="6385024" y="1331644"/>
                </a:lnTo>
                <a:lnTo>
                  <a:pt x="6383696" y="1341276"/>
                </a:lnTo>
                <a:cubicBezTo>
                  <a:pt x="6383952" y="1342166"/>
                  <a:pt x="6384208" y="1343055"/>
                  <a:pt x="6384464" y="1343945"/>
                </a:cubicBezTo>
                <a:cubicBezTo>
                  <a:pt x="6385957" y="1349040"/>
                  <a:pt x="6387253" y="1354080"/>
                  <a:pt x="6387748" y="1359134"/>
                </a:cubicBezTo>
                <a:cubicBezTo>
                  <a:pt x="6384363" y="1373109"/>
                  <a:pt x="6372802" y="1397612"/>
                  <a:pt x="6364157" y="1427803"/>
                </a:cubicBezTo>
                <a:cubicBezTo>
                  <a:pt x="6348141" y="1460349"/>
                  <a:pt x="6348362" y="1505076"/>
                  <a:pt x="6335874" y="1540278"/>
                </a:cubicBezTo>
                <a:lnTo>
                  <a:pt x="6331892" y="1547262"/>
                </a:lnTo>
                <a:lnTo>
                  <a:pt x="6332744" y="1577056"/>
                </a:lnTo>
                <a:cubicBezTo>
                  <a:pt x="6335859" y="1582205"/>
                  <a:pt x="6336674" y="1589568"/>
                  <a:pt x="6333604" y="1595898"/>
                </a:cubicBezTo>
                <a:lnTo>
                  <a:pt x="6324749" y="1703726"/>
                </a:lnTo>
                <a:cubicBezTo>
                  <a:pt x="6324080" y="1739332"/>
                  <a:pt x="6318019" y="1754453"/>
                  <a:pt x="6329594" y="1809535"/>
                </a:cubicBezTo>
                <a:cubicBezTo>
                  <a:pt x="6344930" y="1868036"/>
                  <a:pt x="6323725" y="1952670"/>
                  <a:pt x="6329062" y="2018310"/>
                </a:cubicBezTo>
                <a:cubicBezTo>
                  <a:pt x="6308075" y="2053162"/>
                  <a:pt x="6326925" y="2034561"/>
                  <a:pt x="6321735" y="2071355"/>
                </a:cubicBezTo>
                <a:lnTo>
                  <a:pt x="6322678" y="2141166"/>
                </a:lnTo>
                <a:lnTo>
                  <a:pt x="6321340" y="2154548"/>
                </a:lnTo>
                <a:lnTo>
                  <a:pt x="6316582" y="2158153"/>
                </a:lnTo>
                <a:lnTo>
                  <a:pt x="6311428" y="2178174"/>
                </a:lnTo>
                <a:cubicBezTo>
                  <a:pt x="6310177" y="2185696"/>
                  <a:pt x="6309622" y="2193828"/>
                  <a:pt x="6310192" y="2202858"/>
                </a:cubicBezTo>
                <a:cubicBezTo>
                  <a:pt x="6319667" y="2232772"/>
                  <a:pt x="6296459" y="2283357"/>
                  <a:pt x="6309211" y="2320214"/>
                </a:cubicBezTo>
                <a:cubicBezTo>
                  <a:pt x="6307537" y="2355906"/>
                  <a:pt x="6302490" y="2394678"/>
                  <a:pt x="6300151" y="2417011"/>
                </a:cubicBezTo>
                <a:cubicBezTo>
                  <a:pt x="6292303" y="2426377"/>
                  <a:pt x="6304439" y="2456509"/>
                  <a:pt x="6295176" y="2454207"/>
                </a:cubicBezTo>
                <a:cubicBezTo>
                  <a:pt x="6299335" y="2464947"/>
                  <a:pt x="6297305" y="2476105"/>
                  <a:pt x="6293727" y="2487203"/>
                </a:cubicBezTo>
                <a:lnTo>
                  <a:pt x="6285477" y="2512282"/>
                </a:lnTo>
                <a:cubicBezTo>
                  <a:pt x="6285720" y="2512961"/>
                  <a:pt x="6285962" y="2513640"/>
                  <a:pt x="6286205" y="2514318"/>
                </a:cubicBezTo>
                <a:cubicBezTo>
                  <a:pt x="6292347" y="2534324"/>
                  <a:pt x="6298487" y="2554328"/>
                  <a:pt x="6304629" y="2574334"/>
                </a:cubicBezTo>
                <a:lnTo>
                  <a:pt x="6303842" y="2579877"/>
                </a:lnTo>
                <a:cubicBezTo>
                  <a:pt x="6303729" y="2585644"/>
                  <a:pt x="6304006" y="2603388"/>
                  <a:pt x="6303953" y="2608928"/>
                </a:cubicBezTo>
                <a:lnTo>
                  <a:pt x="6303530" y="2613111"/>
                </a:lnTo>
                <a:lnTo>
                  <a:pt x="6297474" y="2621996"/>
                </a:lnTo>
                <a:lnTo>
                  <a:pt x="6299263" y="2634265"/>
                </a:lnTo>
                <a:lnTo>
                  <a:pt x="6293065" y="2647237"/>
                </a:lnTo>
                <a:cubicBezTo>
                  <a:pt x="6294685" y="2648158"/>
                  <a:pt x="6296180" y="2649356"/>
                  <a:pt x="6297496" y="2650786"/>
                </a:cubicBezTo>
                <a:lnTo>
                  <a:pt x="6301708" y="2661993"/>
                </a:lnTo>
                <a:lnTo>
                  <a:pt x="6295884" y="2670949"/>
                </a:lnTo>
                <a:cubicBezTo>
                  <a:pt x="6304913" y="2672007"/>
                  <a:pt x="6294429" y="2681695"/>
                  <a:pt x="6291714" y="2690255"/>
                </a:cubicBezTo>
                <a:lnTo>
                  <a:pt x="6292327" y="2695683"/>
                </a:lnTo>
                <a:lnTo>
                  <a:pt x="6284410" y="2713964"/>
                </a:lnTo>
                <a:lnTo>
                  <a:pt x="6280410" y="2730175"/>
                </a:lnTo>
                <a:lnTo>
                  <a:pt x="6288082" y="2763497"/>
                </a:lnTo>
                <a:lnTo>
                  <a:pt x="6260924" y="3051539"/>
                </a:lnTo>
                <a:cubicBezTo>
                  <a:pt x="6251455" y="3165645"/>
                  <a:pt x="6222174" y="3216611"/>
                  <a:pt x="6210151" y="3335396"/>
                </a:cubicBezTo>
                <a:lnTo>
                  <a:pt x="6212034" y="3456509"/>
                </a:lnTo>
                <a:lnTo>
                  <a:pt x="6197490" y="3531827"/>
                </a:lnTo>
                <a:lnTo>
                  <a:pt x="6208018" y="3570877"/>
                </a:lnTo>
                <a:lnTo>
                  <a:pt x="6205920" y="3583849"/>
                </a:lnTo>
                <a:lnTo>
                  <a:pt x="6199616" y="3592763"/>
                </a:lnTo>
                <a:cubicBezTo>
                  <a:pt x="6191839" y="3613948"/>
                  <a:pt x="6196204" y="3641245"/>
                  <a:pt x="6181288" y="3653485"/>
                </a:cubicBezTo>
                <a:cubicBezTo>
                  <a:pt x="6178087" y="3659316"/>
                  <a:pt x="6176516" y="3664985"/>
                  <a:pt x="6175963" y="3670528"/>
                </a:cubicBezTo>
                <a:lnTo>
                  <a:pt x="6176722" y="3685990"/>
                </a:lnTo>
                <a:lnTo>
                  <a:pt x="6181549" y="3690283"/>
                </a:lnTo>
                <a:lnTo>
                  <a:pt x="6179476" y="3699787"/>
                </a:lnTo>
                <a:cubicBezTo>
                  <a:pt x="6179664" y="3700686"/>
                  <a:pt x="6179852" y="3701586"/>
                  <a:pt x="6180040" y="3702486"/>
                </a:cubicBezTo>
                <a:cubicBezTo>
                  <a:pt x="6181140" y="3707637"/>
                  <a:pt x="6182047" y="3712728"/>
                  <a:pt x="6182155" y="3717784"/>
                </a:cubicBezTo>
                <a:cubicBezTo>
                  <a:pt x="6156678" y="3711701"/>
                  <a:pt x="6178864" y="3759789"/>
                  <a:pt x="6158980" y="3746229"/>
                </a:cubicBezTo>
                <a:cubicBezTo>
                  <a:pt x="6144630" y="3780750"/>
                  <a:pt x="6117520" y="3867558"/>
                  <a:pt x="6096049" y="3924910"/>
                </a:cubicBezTo>
                <a:lnTo>
                  <a:pt x="6069712" y="3989353"/>
                </a:lnTo>
                <a:lnTo>
                  <a:pt x="6067330" y="4033899"/>
                </a:lnTo>
                <a:cubicBezTo>
                  <a:pt x="6065506" y="4070470"/>
                  <a:pt x="6063599" y="4110146"/>
                  <a:pt x="6061081" y="4142250"/>
                </a:cubicBezTo>
                <a:cubicBezTo>
                  <a:pt x="6055260" y="4200007"/>
                  <a:pt x="6045907" y="4278998"/>
                  <a:pt x="6042858" y="4329442"/>
                </a:cubicBezTo>
                <a:cubicBezTo>
                  <a:pt x="6038376" y="4381764"/>
                  <a:pt x="6036461" y="4433012"/>
                  <a:pt x="6034182" y="4456184"/>
                </a:cubicBezTo>
                <a:lnTo>
                  <a:pt x="6029178" y="4468478"/>
                </a:lnTo>
                <a:lnTo>
                  <a:pt x="6029974" y="4469862"/>
                </a:lnTo>
                <a:cubicBezTo>
                  <a:pt x="6031287" y="4476321"/>
                  <a:pt x="6030316" y="4480555"/>
                  <a:pt x="6028340" y="4483797"/>
                </a:cubicBezTo>
                <a:lnTo>
                  <a:pt x="6025168" y="4487091"/>
                </a:lnTo>
                <a:lnTo>
                  <a:pt x="6023164" y="4496728"/>
                </a:lnTo>
                <a:lnTo>
                  <a:pt x="6016839" y="4515918"/>
                </a:lnTo>
                <a:cubicBezTo>
                  <a:pt x="6017189" y="4517049"/>
                  <a:pt x="6017537" y="4518182"/>
                  <a:pt x="6017886" y="4519316"/>
                </a:cubicBezTo>
                <a:lnTo>
                  <a:pt x="6011819" y="4547957"/>
                </a:lnTo>
                <a:lnTo>
                  <a:pt x="6012791" y="4548262"/>
                </a:lnTo>
                <a:cubicBezTo>
                  <a:pt x="6014837" y="4549595"/>
                  <a:pt x="6016087" y="4551811"/>
                  <a:pt x="6015703" y="4555939"/>
                </a:cubicBezTo>
                <a:cubicBezTo>
                  <a:pt x="6031790" y="4548276"/>
                  <a:pt x="6021405" y="4557977"/>
                  <a:pt x="6018854" y="4570815"/>
                </a:cubicBezTo>
                <a:cubicBezTo>
                  <a:pt x="6021736" y="4583801"/>
                  <a:pt x="6030754" y="4622347"/>
                  <a:pt x="6033000" y="4633846"/>
                </a:cubicBezTo>
                <a:lnTo>
                  <a:pt x="6032325" y="4639816"/>
                </a:lnTo>
                <a:lnTo>
                  <a:pt x="6032549" y="4639923"/>
                </a:lnTo>
                <a:cubicBezTo>
                  <a:pt x="6032911" y="4641190"/>
                  <a:pt x="6032878" y="4643141"/>
                  <a:pt x="6032309" y="4646192"/>
                </a:cubicBezTo>
                <a:lnTo>
                  <a:pt x="6031095" y="4650706"/>
                </a:lnTo>
                <a:lnTo>
                  <a:pt x="6029786" y="4662290"/>
                </a:lnTo>
                <a:cubicBezTo>
                  <a:pt x="6030161" y="4663587"/>
                  <a:pt x="6030536" y="4664883"/>
                  <a:pt x="6030911" y="4666180"/>
                </a:cubicBezTo>
                <a:lnTo>
                  <a:pt x="6033630" y="4667585"/>
                </a:lnTo>
                <a:lnTo>
                  <a:pt x="6033189" y="4668660"/>
                </a:lnTo>
                <a:cubicBezTo>
                  <a:pt x="6027286" y="4676831"/>
                  <a:pt x="6019767" y="4679345"/>
                  <a:pt x="6038764" y="4689807"/>
                </a:cubicBezTo>
                <a:cubicBezTo>
                  <a:pt x="6028616" y="4708535"/>
                  <a:pt x="6040474" y="4712235"/>
                  <a:pt x="6042217" y="4737890"/>
                </a:cubicBezTo>
                <a:cubicBezTo>
                  <a:pt x="6033362" y="4748600"/>
                  <a:pt x="6035273" y="4757223"/>
                  <a:pt x="6040543" y="4765657"/>
                </a:cubicBezTo>
                <a:cubicBezTo>
                  <a:pt x="6034416" y="4790618"/>
                  <a:pt x="6040696" y="4813399"/>
                  <a:pt x="6039956" y="4841463"/>
                </a:cubicBezTo>
                <a:lnTo>
                  <a:pt x="6057123" y="4969863"/>
                </a:lnTo>
                <a:lnTo>
                  <a:pt x="6055039" y="4974028"/>
                </a:lnTo>
                <a:cubicBezTo>
                  <a:pt x="6053860" y="4976933"/>
                  <a:pt x="6053409" y="4978909"/>
                  <a:pt x="6053462" y="4980318"/>
                </a:cubicBezTo>
                <a:lnTo>
                  <a:pt x="6053643" y="4980501"/>
                </a:lnTo>
                <a:lnTo>
                  <a:pt x="6051733" y="4986338"/>
                </a:lnTo>
                <a:lnTo>
                  <a:pt x="6049602" y="4991296"/>
                </a:lnTo>
                <a:cubicBezTo>
                  <a:pt x="6058123" y="5019829"/>
                  <a:pt x="6066643" y="5048361"/>
                  <a:pt x="6075165" y="5076895"/>
                </a:cubicBezTo>
                <a:lnTo>
                  <a:pt x="6073751" y="5081568"/>
                </a:lnTo>
                <a:cubicBezTo>
                  <a:pt x="6073034" y="5084748"/>
                  <a:pt x="6072888" y="5086810"/>
                  <a:pt x="6073150" y="5088173"/>
                </a:cubicBezTo>
                <a:lnTo>
                  <a:pt x="6073355" y="5088300"/>
                </a:lnTo>
                <a:lnTo>
                  <a:pt x="6072362" y="5094558"/>
                </a:lnTo>
                <a:cubicBezTo>
                  <a:pt x="6070184" y="5105196"/>
                  <a:pt x="6067588" y="5115626"/>
                  <a:pt x="6064726" y="5125620"/>
                </a:cubicBezTo>
                <a:cubicBezTo>
                  <a:pt x="6063568" y="5154527"/>
                  <a:pt x="6065189" y="5244020"/>
                  <a:pt x="6065415" y="5268004"/>
                </a:cubicBezTo>
                <a:cubicBezTo>
                  <a:pt x="6065637" y="5268513"/>
                  <a:pt x="6065860" y="5269021"/>
                  <a:pt x="6066081" y="5269530"/>
                </a:cubicBezTo>
                <a:lnTo>
                  <a:pt x="6043407" y="5390941"/>
                </a:lnTo>
                <a:cubicBezTo>
                  <a:pt x="6032545" y="5438194"/>
                  <a:pt x="6020942" y="5465286"/>
                  <a:pt x="6025377" y="5539927"/>
                </a:cubicBezTo>
                <a:cubicBezTo>
                  <a:pt x="6019787" y="5610775"/>
                  <a:pt x="6013913" y="5740573"/>
                  <a:pt x="6010052" y="5791594"/>
                </a:cubicBezTo>
                <a:cubicBezTo>
                  <a:pt x="5989401" y="5787060"/>
                  <a:pt x="6018524" y="5849672"/>
                  <a:pt x="5994220" y="5855206"/>
                </a:cubicBezTo>
                <a:cubicBezTo>
                  <a:pt x="5995282" y="5860240"/>
                  <a:pt x="5980598" y="5868910"/>
                  <a:pt x="5982580" y="5873582"/>
                </a:cubicBezTo>
                <a:cubicBezTo>
                  <a:pt x="5982922" y="5874401"/>
                  <a:pt x="5983265" y="5875218"/>
                  <a:pt x="5983608" y="5876037"/>
                </a:cubicBezTo>
                <a:lnTo>
                  <a:pt x="5983535" y="5886534"/>
                </a:lnTo>
                <a:lnTo>
                  <a:pt x="5988737" y="5888644"/>
                </a:lnTo>
                <a:cubicBezTo>
                  <a:pt x="5989948" y="5893707"/>
                  <a:pt x="5991159" y="5898769"/>
                  <a:pt x="5992371" y="5903832"/>
                </a:cubicBezTo>
                <a:cubicBezTo>
                  <a:pt x="5992924" y="5909651"/>
                  <a:pt x="5992578" y="5916068"/>
                  <a:pt x="5990780" y="5923391"/>
                </a:cubicBezTo>
                <a:cubicBezTo>
                  <a:pt x="5975822" y="5948880"/>
                  <a:pt x="6013580" y="5981626"/>
                  <a:pt x="5993870" y="6013205"/>
                </a:cubicBezTo>
                <a:cubicBezTo>
                  <a:pt x="5988486" y="6024901"/>
                  <a:pt x="5991718" y="6066777"/>
                  <a:pt x="5997673" y="6074018"/>
                </a:cubicBezTo>
                <a:cubicBezTo>
                  <a:pt x="5998007" y="6081731"/>
                  <a:pt x="6007861" y="6126985"/>
                  <a:pt x="6014840" y="6130837"/>
                </a:cubicBezTo>
                <a:cubicBezTo>
                  <a:pt x="6022998" y="6137057"/>
                  <a:pt x="5999420" y="6156330"/>
                  <a:pt x="6010704" y="6152982"/>
                </a:cubicBezTo>
                <a:cubicBezTo>
                  <a:pt x="6008682" y="6186619"/>
                  <a:pt x="6039938" y="6191636"/>
                  <a:pt x="6038294" y="6221100"/>
                </a:cubicBezTo>
                <a:cubicBezTo>
                  <a:pt x="6039643" y="6222126"/>
                  <a:pt x="6046356" y="6257468"/>
                  <a:pt x="6052331" y="6287550"/>
                </a:cubicBezTo>
                <a:cubicBezTo>
                  <a:pt x="6058307" y="6317632"/>
                  <a:pt x="6082079" y="6391312"/>
                  <a:pt x="6074143" y="6401595"/>
                </a:cubicBezTo>
                <a:cubicBezTo>
                  <a:pt x="6074931" y="6423902"/>
                  <a:pt x="6059614" y="6432919"/>
                  <a:pt x="6060199" y="6487110"/>
                </a:cubicBezTo>
                <a:cubicBezTo>
                  <a:pt x="6075583" y="6574474"/>
                  <a:pt x="6076150" y="6553611"/>
                  <a:pt x="6081156" y="6588589"/>
                </a:cubicBezTo>
                <a:cubicBezTo>
                  <a:pt x="6102088" y="6637976"/>
                  <a:pt x="6067660" y="6687723"/>
                  <a:pt x="6114944" y="6769963"/>
                </a:cubicBezTo>
                <a:cubicBezTo>
                  <a:pt x="6130462" y="6819284"/>
                  <a:pt x="6119243" y="6817955"/>
                  <a:pt x="6128950" y="6835814"/>
                </a:cubicBezTo>
                <a:lnTo>
                  <a:pt x="6132536" y="6858000"/>
                </a:lnTo>
                <a:lnTo>
                  <a:pt x="4789511" y="6858000"/>
                </a:lnTo>
                <a:lnTo>
                  <a:pt x="1866294" y="6858000"/>
                </a:lnTo>
                <a:lnTo>
                  <a:pt x="1705866" y="6858000"/>
                </a:lnTo>
                <a:lnTo>
                  <a:pt x="1343025" y="6858000"/>
                </a:lnTo>
                <a:lnTo>
                  <a:pt x="523269" y="6858000"/>
                </a:lnTo>
                <a:lnTo>
                  <a:pt x="36284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B5BED39-4735-412A-BABF-77D72BE6F0C1}"/>
              </a:ext>
            </a:extLst>
          </p:cNvPr>
          <p:cNvSpPr>
            <a:spLocks noGrp="1"/>
          </p:cNvSpPr>
          <p:nvPr>
            <p:ph type="title"/>
          </p:nvPr>
        </p:nvSpPr>
        <p:spPr>
          <a:xfrm>
            <a:off x="963654" y="315942"/>
            <a:ext cx="4784796" cy="1330840"/>
          </a:xfrm>
        </p:spPr>
        <p:txBody>
          <a:bodyPr>
            <a:normAutofit/>
          </a:bodyPr>
          <a:lstStyle/>
          <a:p>
            <a:r>
              <a:rPr lang="en-US" sz="5400" b="1" dirty="0">
                <a:solidFill>
                  <a:srgbClr val="3366FF"/>
                </a:solidFill>
              </a:rPr>
              <a:t>Jamie</a:t>
            </a:r>
            <a:endParaRPr lang="en-GB" sz="5400" b="1" dirty="0">
              <a:solidFill>
                <a:srgbClr val="3366FF"/>
              </a:solidFill>
            </a:endParaRPr>
          </a:p>
        </p:txBody>
      </p:sp>
      <p:sp>
        <p:nvSpPr>
          <p:cNvPr id="3" name="Content Placeholder 2">
            <a:extLst>
              <a:ext uri="{FF2B5EF4-FFF2-40B4-BE49-F238E27FC236}">
                <a16:creationId xmlns:a16="http://schemas.microsoft.com/office/drawing/2014/main" id="{9E40EFBC-39A9-4F48-9521-C2DEABB901F3}"/>
              </a:ext>
            </a:extLst>
          </p:cNvPr>
          <p:cNvSpPr>
            <a:spLocks noGrp="1"/>
          </p:cNvSpPr>
          <p:nvPr>
            <p:ph idx="1"/>
          </p:nvPr>
        </p:nvSpPr>
        <p:spPr>
          <a:xfrm>
            <a:off x="1137034" y="1814275"/>
            <a:ext cx="4438036" cy="3908585"/>
          </a:xfrm>
        </p:spPr>
        <p:txBody>
          <a:bodyPr>
            <a:noAutofit/>
          </a:bodyPr>
          <a:lstStyle/>
          <a:p>
            <a:pPr marL="0" indent="0">
              <a:buNone/>
            </a:pPr>
            <a:r>
              <a:rPr lang="en-GB" dirty="0"/>
              <a:t>Inclusive Language for Gender Identity and Sexuality</a:t>
            </a:r>
          </a:p>
          <a:p>
            <a:endParaRPr lang="en-GB" dirty="0"/>
          </a:p>
          <a:p>
            <a:endParaRPr lang="en-GB" dirty="0"/>
          </a:p>
          <a:p>
            <a:r>
              <a:rPr lang="en-GB" dirty="0"/>
              <a:t>Inclusive language</a:t>
            </a:r>
          </a:p>
          <a:p>
            <a:r>
              <a:rPr lang="en-GB" dirty="0"/>
              <a:t>Our society</a:t>
            </a:r>
          </a:p>
          <a:p>
            <a:r>
              <a:rPr lang="en-GB" dirty="0"/>
              <a:t>Terminology</a:t>
            </a:r>
          </a:p>
          <a:p>
            <a:r>
              <a:rPr lang="en-GB" dirty="0"/>
              <a:t>Pronouns</a:t>
            </a:r>
          </a:p>
          <a:p>
            <a:r>
              <a:rPr lang="en-GB" dirty="0"/>
              <a:t>LGBTQ+ Allies</a:t>
            </a:r>
          </a:p>
        </p:txBody>
      </p:sp>
      <p:pic>
        <p:nvPicPr>
          <p:cNvPr id="1028" name="Picture 4">
            <a:extLst>
              <a:ext uri="{FF2B5EF4-FFF2-40B4-BE49-F238E27FC236}">
                <a16:creationId xmlns:a16="http://schemas.microsoft.com/office/drawing/2014/main" id="{88FE1A14-EF58-1043-9FF9-7A0AB34D272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880610" y="1665775"/>
            <a:ext cx="4737650" cy="3548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3875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F7B07-8F2A-48B3-9F3E-1C95A8304FFF}"/>
              </a:ext>
            </a:extLst>
          </p:cNvPr>
          <p:cNvSpPr>
            <a:spLocks noGrp="1"/>
          </p:cNvSpPr>
          <p:nvPr>
            <p:ph type="title"/>
          </p:nvPr>
        </p:nvSpPr>
        <p:spPr/>
        <p:txBody>
          <a:bodyPr/>
          <a:lstStyle/>
          <a:p>
            <a:r>
              <a:rPr lang="en-US" b="1" dirty="0">
                <a:solidFill>
                  <a:srgbClr val="3366FF"/>
                </a:solidFill>
              </a:rPr>
              <a:t>Neema and Temi the language of race</a:t>
            </a:r>
            <a:endParaRPr lang="en-GB" b="1" dirty="0">
              <a:solidFill>
                <a:srgbClr val="3366FF"/>
              </a:solidFill>
            </a:endParaRPr>
          </a:p>
        </p:txBody>
      </p:sp>
      <p:pic>
        <p:nvPicPr>
          <p:cNvPr id="2050" name="Picture 2" descr="Peoples/Dillard">
            <a:extLst>
              <a:ext uri="{FF2B5EF4-FFF2-40B4-BE49-F238E27FC236}">
                <a16:creationId xmlns:a16="http://schemas.microsoft.com/office/drawing/2014/main" id="{D54CC39D-4934-41A0-A3EA-0061D08509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2827" y="1690688"/>
            <a:ext cx="7353300" cy="5008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46814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FCEE1204465204EB5FA86EB8035E43E" ma:contentTypeVersion="13" ma:contentTypeDescription="Create a new document." ma:contentTypeScope="" ma:versionID="d8f428a04d1fa7e6e6310dcda493060a">
  <xsd:schema xmlns:xsd="http://www.w3.org/2001/XMLSchema" xmlns:xs="http://www.w3.org/2001/XMLSchema" xmlns:p="http://schemas.microsoft.com/office/2006/metadata/properties" xmlns:ns2="222bb0b8-0485-47ba-addf-5bdb7177aa00" xmlns:ns3="1bac0724-23e0-4301-948a-a39d658c45f9" targetNamespace="http://schemas.microsoft.com/office/2006/metadata/properties" ma:root="true" ma:fieldsID="4c2a64ee0dfa1c841a36688eb43d0e7f" ns2:_="" ns3:_="">
    <xsd:import namespace="222bb0b8-0485-47ba-addf-5bdb7177aa00"/>
    <xsd:import namespace="1bac0724-23e0-4301-948a-a39d658c45f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2bb0b8-0485-47ba-addf-5bdb7177aa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bac0724-23e0-4301-948a-a39d658c45f9"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547B639-2927-4F80-96C5-EBE316C1C685}">
  <ds:schemaRefs>
    <ds:schemaRef ds:uri="http://schemas.microsoft.com/sharepoint/v3/contenttype/forms"/>
  </ds:schemaRefs>
</ds:datastoreItem>
</file>

<file path=customXml/itemProps2.xml><?xml version="1.0" encoding="utf-8"?>
<ds:datastoreItem xmlns:ds="http://schemas.openxmlformats.org/officeDocument/2006/customXml" ds:itemID="{9B41C89F-08ED-41DE-89D8-E232A87CFCB5}"/>
</file>

<file path=customXml/itemProps3.xml><?xml version="1.0" encoding="utf-8"?>
<ds:datastoreItem xmlns:ds="http://schemas.openxmlformats.org/officeDocument/2006/customXml" ds:itemID="{7969ECC8-C0F4-40BD-BE1D-467479ADA9D2}">
  <ds:schemaRefs>
    <ds:schemaRef ds:uri="http://schemas.microsoft.com/office/2006/metadata/properties"/>
    <ds:schemaRef ds:uri="http://purl.org/dc/terms/"/>
    <ds:schemaRef ds:uri="http://schemas.microsoft.com/office/2006/documentManagement/types"/>
    <ds:schemaRef ds:uri="http://schemas.microsoft.com/sharepoint/v3"/>
    <ds:schemaRef ds:uri="http://purl.org/dc/elements/1.1/"/>
    <ds:schemaRef ds:uri="http://purl.org/dc/dcmitype/"/>
    <ds:schemaRef ds:uri="http://www.w3.org/XML/1998/namespace"/>
    <ds:schemaRef ds:uri="b9af68ab-820a-4c24-b4bb-f0248c6f60e8"/>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1567</TotalTime>
  <Words>963</Words>
  <Application>Microsoft Office PowerPoint</Application>
  <PresentationFormat>Widescreen</PresentationFormat>
  <Paragraphs>86</Paragraphs>
  <Slides>15</Slides>
  <Notes>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15</vt:i4>
      </vt:variant>
    </vt:vector>
  </HeadingPairs>
  <TitlesOfParts>
    <vt:vector size="26" baseType="lpstr">
      <vt:lpstr>A little sunshine</vt:lpstr>
      <vt:lpstr>Arial</vt:lpstr>
      <vt:lpstr>Calibri</vt:lpstr>
      <vt:lpstr>Calibri Light</vt:lpstr>
      <vt:lpstr>Frutiger W01</vt:lpstr>
      <vt:lpstr>inherit</vt:lpstr>
      <vt:lpstr>Neue Helvetica W01</vt:lpstr>
      <vt:lpstr>Open Sans</vt:lpstr>
      <vt:lpstr>Tahoma</vt:lpstr>
      <vt:lpstr>Office Theme</vt:lpstr>
      <vt:lpstr>1_Office Theme</vt:lpstr>
      <vt:lpstr>PowerPoint Presentation</vt:lpstr>
      <vt:lpstr>PowerPoint Presentation</vt:lpstr>
      <vt:lpstr>Danny  Recovery Language</vt:lpstr>
      <vt:lpstr>PowerPoint Presentation</vt:lpstr>
      <vt:lpstr>Sharon Disability Language</vt:lpstr>
      <vt:lpstr>PowerPoint Presentation</vt:lpstr>
      <vt:lpstr>Emma</vt:lpstr>
      <vt:lpstr>Jamie</vt:lpstr>
      <vt:lpstr>Neema and Temi the language of race</vt:lpstr>
      <vt:lpstr>PowerPoint Presentation</vt:lpstr>
      <vt:lpstr>Microaggression</vt:lpstr>
      <vt:lpstr>Microaggression -why does it matter?</vt:lpstr>
      <vt:lpstr>The impact of microaggressions on individuals:  According to Psychologists repeated comments can affect the mental and physical health of an individual and make people doubt themselves.  How to stop Micro-aggressions   Stop and think about what you’re about to saying  Listen and try understand the other person who has been offended Educate yourself and speak up against any forms of microaggressions </vt:lpstr>
      <vt:lpstr>Over to Mel for questions </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 Bateman</dc:creator>
  <cp:lastModifiedBy>Sharon Gilfoyle</cp:lastModifiedBy>
  <cp:revision>96</cp:revision>
  <cp:lastPrinted>2018-06-11T13:33:59Z</cp:lastPrinted>
  <dcterms:created xsi:type="dcterms:W3CDTF">2016-06-15T09:10:01Z</dcterms:created>
  <dcterms:modified xsi:type="dcterms:W3CDTF">2021-07-08T06:39:57Z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0x0101009FCEE1204465204EB5FA86EB8035E43E</vt:lpwstr>
  </property>
</Properties>
</file>